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0"/>
  </p:notesMasterIdLst>
  <p:sldIdLst>
    <p:sldId id="256" r:id="rId2"/>
    <p:sldId id="288" r:id="rId3"/>
    <p:sldId id="289" r:id="rId4"/>
    <p:sldId id="293" r:id="rId5"/>
    <p:sldId id="292" r:id="rId6"/>
    <p:sldId id="291" r:id="rId7"/>
    <p:sldId id="297" r:id="rId8"/>
    <p:sldId id="298" r:id="rId9"/>
    <p:sldId id="299" r:id="rId10"/>
    <p:sldId id="295" r:id="rId11"/>
    <p:sldId id="302" r:id="rId12"/>
    <p:sldId id="303" r:id="rId13"/>
    <p:sldId id="300" r:id="rId14"/>
    <p:sldId id="301" r:id="rId15"/>
    <p:sldId id="304" r:id="rId16"/>
    <p:sldId id="296" r:id="rId17"/>
    <p:sldId id="30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638"/>
    <a:srgbClr val="005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5T11:27:36.40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5T11:27:36.40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78298-C973-4768-B99E-B9835E947D83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E444-CD58-4128-B564-FA2A201980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1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B7C52-D7BE-455A-82DD-AFBE480E3074}" type="slidenum">
              <a:rPr lang="de-DE" altLang="en-US" sz="1300" smtClean="0"/>
              <a:pPr>
                <a:spcBef>
                  <a:spcPct val="0"/>
                </a:spcBef>
              </a:pPr>
              <a:t>8</a:t>
            </a:fld>
            <a:endParaRPr lang="de-DE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68350"/>
            <a:ext cx="5024438" cy="37703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768850"/>
            <a:ext cx="5019675" cy="454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en-US" dirty="0"/>
              <a:t>Okres</a:t>
            </a:r>
            <a:r>
              <a:rPr lang="pl-PL" altLang="en-US" baseline="0" dirty="0"/>
              <a:t> poboru próbek został podzielony na półrocza hydrologiczne. Kampanie pomiarowe od lipca do października były w półroczu letnim, a między listopadem a końcem kwietnia w półroczu zimowy. Podział ten był potrzebny do określenia średniego natężenia przepływu, względem półroczy, na podstawie którego wyznaczono ładunki odprowadzane do Zatoki Puckiej.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274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B7C52-D7BE-455A-82DD-AFBE480E3074}" type="slidenum">
              <a:rPr lang="de-DE" altLang="en-US" sz="1300" smtClean="0"/>
              <a:pPr>
                <a:spcBef>
                  <a:spcPct val="0"/>
                </a:spcBef>
              </a:pPr>
              <a:t>9</a:t>
            </a:fld>
            <a:endParaRPr lang="de-DE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68350"/>
            <a:ext cx="5024438" cy="37703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768850"/>
            <a:ext cx="5019675" cy="454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en-US" dirty="0"/>
              <a:t>Okres</a:t>
            </a:r>
            <a:r>
              <a:rPr lang="pl-PL" altLang="en-US" baseline="0" dirty="0"/>
              <a:t> poboru próbek został podzielony na półrocza hydrologiczne. Kampanie pomiarowe od lipca do października były w półroczu letnim, a między listopadem a końcem kwietnia w półroczu zimowy. Podział ten był potrzebny do określenia średniego natężenia przepływu, względem półroczy, na podstawie którego wyznaczono ładunki odprowadzane do Zatoki Puckiej.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1529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Przeliczenia</a:t>
            </a:r>
            <a:r>
              <a:rPr lang="pl-PL" baseline="0" dirty="0"/>
              <a:t> na górze to całkowity ładunek podzielony przez odpływ z wszystkich rzek w Polsce, czyli maksymalne stężenie jakie może być w wodach powierzchniowych odpływających do Morza Bałtyckiego z obszaru Polski, żeby spełnić wymagania HELCOM</a:t>
            </a:r>
            <a:endParaRPr lang="pl-PL" dirty="0"/>
          </a:p>
          <a:p>
            <a:endParaRPr lang="pl-PL" dirty="0"/>
          </a:p>
          <a:p>
            <a:r>
              <a:rPr lang="pl-PL" dirty="0"/>
              <a:t>Wynik po prawej to średnie stężenie ± odchylenie standardowe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E444-CD58-4128-B564-FA2A2019809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59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UE zobligowała nas do redukcji odprowadzenia fosforu z Polski do 4 400 t rocznie w roku 2021, a z powierzchni 0,20% Polski (</a:t>
            </a:r>
            <a:r>
              <a:rPr lang="pl-PL" dirty="0" err="1"/>
              <a:t>powierzhnia</a:t>
            </a:r>
            <a:r>
              <a:rPr lang="pl-PL" dirty="0"/>
              <a:t> tych 4 zlewni) odprowadzane jest 0,63% tego ładunku (czyli ponad 3 razy więcej).</a:t>
            </a:r>
          </a:p>
          <a:p>
            <a:r>
              <a:rPr lang="pl-PL" dirty="0"/>
              <a:t>Dla porównania -  Gdańskie cieki (P. Oliwski, Kol. Kołobrzeska, Strzyża, P. </a:t>
            </a:r>
            <a:r>
              <a:rPr lang="pl-PL" dirty="0" err="1"/>
              <a:t>Siedlicki</a:t>
            </a:r>
            <a:r>
              <a:rPr lang="pl-PL" dirty="0"/>
              <a:t>, </a:t>
            </a:r>
            <a:r>
              <a:rPr lang="pl-PL" dirty="0" err="1"/>
              <a:t>Rozwójka</a:t>
            </a:r>
            <a:r>
              <a:rPr lang="pl-PL" dirty="0"/>
              <a:t>, K. Raduni, Motława) w 2010 roku odprowadziły 44,35 t fosforu ogólnego, a z Oczyszczalni ścieków wschód odpłynęło 16,39 t/fosforu ogólnego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E444-CD58-4128-B564-FA2A2019809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0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UE zobligowała nas do redukcji odprowadzenia fosforu z Polski do 4 400 t rocznie w roku 2021, a z powierzchni 0,20% Polski (</a:t>
            </a:r>
            <a:r>
              <a:rPr lang="pl-PL" dirty="0" err="1"/>
              <a:t>powierzhnia</a:t>
            </a:r>
            <a:r>
              <a:rPr lang="pl-PL" dirty="0"/>
              <a:t> tych 4 zlewni) odprowadzane jest 0,63% tego ładunku (czyli ponad 3 razy więcej).</a:t>
            </a:r>
          </a:p>
          <a:p>
            <a:r>
              <a:rPr lang="pl-PL" dirty="0"/>
              <a:t>Dla porównania -  Gdańskie cieki (P. Oliwski, Kol. Kołobrzeska, Strzyża, P. </a:t>
            </a:r>
            <a:r>
              <a:rPr lang="pl-PL" dirty="0" err="1"/>
              <a:t>Siedlicki</a:t>
            </a:r>
            <a:r>
              <a:rPr lang="pl-PL" dirty="0"/>
              <a:t>, </a:t>
            </a:r>
            <a:r>
              <a:rPr lang="pl-PL" dirty="0" err="1"/>
              <a:t>Rozwójka</a:t>
            </a:r>
            <a:r>
              <a:rPr lang="pl-PL" dirty="0"/>
              <a:t>, K. Raduni, Motława) w 2010 roku odprowadziły 44,35 t fosforu ogólnego, a z Oczyszczalni ścieków wschód odpłynęło 16,39 t/fosforu ogólnego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E444-CD58-4128-B564-FA2A2019809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4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4CEC1CE-9A39-43C7-824E-6DF516443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80D070-40DD-4711-8D58-0874DE25946F}" type="slidenum">
              <a:rPr lang="de-DE" altLang="en-US" sz="1300" smtClean="0"/>
              <a:pPr>
                <a:spcBef>
                  <a:spcPct val="0"/>
                </a:spcBef>
              </a:pPr>
              <a:t>18</a:t>
            </a:fld>
            <a:endParaRPr lang="de-DE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2AF6367-FBD6-4B2A-A299-345C7E53C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736600"/>
            <a:ext cx="4816475" cy="3611563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5852C46-2D84-4A32-93E1-46811C382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250" y="4568825"/>
            <a:ext cx="5330825" cy="434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615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20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8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10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19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48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2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42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01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34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66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86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DDE1-67EB-4A52-9ADF-DF0DAFCD1121}" type="datetimeFigureOut">
              <a:rPr lang="pl-PL" smtClean="0"/>
              <a:t>25.06.2018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04E2-66F7-4D88-BC49-924F1E67B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9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CF4AA8C-DB31-4BEB-9CC0-009C8FDA8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313" y="5107457"/>
            <a:ext cx="6858000" cy="10314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dr hab. inż. Ewa Wojciechowska, prof. </a:t>
            </a:r>
            <a:r>
              <a:rPr lang="pl-PL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nadzw</a:t>
            </a: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PG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Politechnika Gdańska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CB96B9-B144-48AD-A796-49B6EF82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030" y="-1017"/>
            <a:ext cx="1227940" cy="9455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DA73DF9-E74E-4701-8452-AC9D1E32D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6" y="1529662"/>
            <a:ext cx="701322" cy="6632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535A532-D0D1-48D3-B7CE-FFE588848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56" y="2363851"/>
            <a:ext cx="677782" cy="66320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A57B259-79AF-4EB1-8F22-238A801ED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9" y="3236121"/>
            <a:ext cx="619416" cy="589565"/>
          </a:xfrm>
          <a:prstGeom prst="rect">
            <a:avLst/>
          </a:prstGeom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EBB8E581-3F3F-44DD-8F8C-F2C49D87B963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468315" y="908052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51307574-FB62-49F6-9B6F-5FAFCC00576D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 rot="16200000">
            <a:off x="-1895475" y="3200400"/>
            <a:ext cx="5805488" cy="714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12" name="Obraz 3">
            <a:extLst>
              <a:ext uri="{FF2B5EF4-FFF2-40B4-BE49-F238E27FC236}">
                <a16:creationId xmlns:a16="http://schemas.microsoft.com/office/drawing/2014/main" id="{CFE89847-AC17-4B8D-822C-AEF57A88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7" y="1182690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4">
            <a:extLst>
              <a:ext uri="{FF2B5EF4-FFF2-40B4-BE49-F238E27FC236}">
                <a16:creationId xmlns:a16="http://schemas.microsoft.com/office/drawing/2014/main" id="{960D182F-E3E4-4C5D-AAAB-EF164B3A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78" y="6071259"/>
            <a:ext cx="5566268" cy="7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94321F8-7E99-4CD4-A543-C7ADB74CB921}"/>
              </a:ext>
            </a:extLst>
          </p:cNvPr>
          <p:cNvSpPr txBox="1"/>
          <p:nvPr/>
        </p:nvSpPr>
        <p:spPr>
          <a:xfrm>
            <a:off x="1546224" y="150022"/>
            <a:ext cx="5840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Cambria" panose="02040503050406030204" pitchFamily="18" charset="0"/>
                <a:ea typeface="Cambria" panose="02040503050406030204" pitchFamily="18" charset="0"/>
              </a:rPr>
              <a:t>XXV Międzynarodowa Konferencja Naukowo-Techniczna</a:t>
            </a:r>
            <a:br>
              <a:rPr lang="pl-PL" sz="1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400" b="1" dirty="0">
                <a:latin typeface="Cambria" panose="02040503050406030204" pitchFamily="18" charset="0"/>
                <a:ea typeface="Cambria" panose="02040503050406030204" pitchFamily="18" charset="0"/>
              </a:rPr>
              <a:t>Zaopatrzenie w Wodę, Jakość i Ochrona Wód</a:t>
            </a:r>
            <a:br>
              <a:rPr lang="pl-PL" sz="1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400" b="1" dirty="0">
                <a:latin typeface="Cambria" panose="02040503050406030204" pitchFamily="18" charset="0"/>
                <a:ea typeface="Cambria" panose="02040503050406030204" pitchFamily="18" charset="0"/>
              </a:rPr>
              <a:t>Poznań 17-20 VI 2018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428505A-D216-448A-9227-E5E8B564595E}"/>
              </a:ext>
            </a:extLst>
          </p:cNvPr>
          <p:cNvSpPr txBox="1"/>
          <p:nvPr/>
        </p:nvSpPr>
        <p:spPr>
          <a:xfrm>
            <a:off x="1042989" y="1990727"/>
            <a:ext cx="75407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  <a:t>Wstępna ocena wielkości stężeń związków azotu i fosforu odprowadzanych z wodami powierzchniowymi do Zatoki Puckiej </a:t>
            </a:r>
            <a:b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  <a:t>z terenu Gminy Puck</a:t>
            </a:r>
          </a:p>
          <a:p>
            <a:pPr algn="ctr"/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Preliminary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evaluation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of the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concentrations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nitrogen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phosphorus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compounds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transported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to the Bay of Puck from the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territory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of the </a:t>
            </a:r>
            <a:r>
              <a:rPr lang="pl-PL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community</a:t>
            </a:r>
            <a:r>
              <a:rPr lang="pl-PL" b="1" i="1" dirty="0">
                <a:latin typeface="Cambria" panose="02040503050406030204" pitchFamily="18" charset="0"/>
                <a:ea typeface="Cambria" panose="02040503050406030204" pitchFamily="18" charset="0"/>
              </a:rPr>
              <a:t> of Puck</a:t>
            </a:r>
            <a:endParaRPr lang="pl-PL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7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aterpuck.pl/img/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Stężenia PO</a:t>
            </a:r>
            <a:r>
              <a:rPr lang="pl-PL" alt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pl-PL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pl-PL" altLang="en-US" sz="4000" baseline="-25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całk</a:t>
            </a:r>
            <a:r>
              <a:rPr lang="pl-PL" alt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altLang="en-US" sz="40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6775" y="18439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fosforany/ </a:t>
            </a:r>
            <a:r>
              <a:rPr lang="pl-PL" b="1" i="1" dirty="0" err="1">
                <a:solidFill>
                  <a:schemeClr val="tx1"/>
                </a:solidFill>
              </a:rPr>
              <a:t>phosphates</a:t>
            </a:r>
            <a:endParaRPr lang="pl-PL" b="1" i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97414" y="18439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Fosfor ogólny/ </a:t>
            </a:r>
            <a:r>
              <a:rPr lang="pl-PL" b="1" i="1" dirty="0" err="1">
                <a:solidFill>
                  <a:schemeClr val="tx1"/>
                </a:solidFill>
              </a:rPr>
              <a:t>total</a:t>
            </a:r>
            <a:r>
              <a:rPr lang="pl-PL" b="1" i="1" dirty="0">
                <a:solidFill>
                  <a:schemeClr val="tx1"/>
                </a:solidFill>
              </a:rPr>
              <a:t> P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71475" y="4792230"/>
            <a:ext cx="84010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2400" dirty="0"/>
              <a:t>Stężenie w Zatoce Puckiej/ </a:t>
            </a:r>
            <a:r>
              <a:rPr lang="pl-PL" sz="2400" i="1" dirty="0" err="1"/>
              <a:t>Concentration</a:t>
            </a:r>
            <a:r>
              <a:rPr lang="pl-PL" sz="2400" i="1" dirty="0"/>
              <a:t> in the Bay of Puck</a:t>
            </a:r>
          </a:p>
          <a:p>
            <a:r>
              <a:rPr lang="pl-PL" sz="2400" dirty="0"/>
              <a:t>            0,06 mg PO</a:t>
            </a:r>
            <a:r>
              <a:rPr lang="pl-PL" sz="2400" baseline="-25000" dirty="0"/>
              <a:t>4</a:t>
            </a:r>
            <a:r>
              <a:rPr lang="pl-PL" sz="2400" dirty="0"/>
              <a:t>/dm</a:t>
            </a:r>
            <a:r>
              <a:rPr lang="pl-PL" sz="2400" baseline="30000" dirty="0"/>
              <a:t>3</a:t>
            </a:r>
            <a:r>
              <a:rPr lang="pl-PL" sz="2400" dirty="0"/>
              <a:t>                             </a:t>
            </a:r>
            <a:endParaRPr lang="pl-PL" sz="2400" baseline="30000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75" y="2480032"/>
            <a:ext cx="4320000" cy="2298567"/>
          </a:xfrm>
          <a:prstGeom prst="rect">
            <a:avLst/>
          </a:prstGeom>
        </p:spPr>
      </p:pic>
      <p:cxnSp>
        <p:nvCxnSpPr>
          <p:cNvPr id="14" name="Łącznik prosty 13"/>
          <p:cNvCxnSpPr/>
          <p:nvPr/>
        </p:nvCxnSpPr>
        <p:spPr>
          <a:xfrm>
            <a:off x="797560" y="4200279"/>
            <a:ext cx="3571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562885"/>
            <a:ext cx="4320000" cy="229602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76775" y="5772576"/>
            <a:ext cx="852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Szymczycha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B., 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Voglerb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S.,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Pempkowiak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J.: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Nutrient fluxes via submarine groundwater discharge to the Bay of Puck, southern Baltic Sea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; Science of The Total Environment, Vol. 438,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2012,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Pages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86-93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185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aterpuck.pl/img/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Deklaracja Ministrów HELCOM w Kopenhadze: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4775" y="1933575"/>
            <a:ext cx="89439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Oczekiwane na rok 2021 redukcje, określono w stosunku do</a:t>
            </a:r>
          </a:p>
          <a:p>
            <a:pPr algn="ctr"/>
            <a:r>
              <a:rPr lang="pl-PL" sz="1600" i="1" dirty="0"/>
              <a:t>średnich znormalizowanych rocznych ładunków odprowadzanych</a:t>
            </a:r>
          </a:p>
          <a:p>
            <a:pPr algn="ctr"/>
            <a:r>
              <a:rPr lang="pl-PL" sz="1600" i="1" dirty="0"/>
              <a:t>przez Kraje Członkowskie do wód Bałtyku w okresie referencyjnym 1997-2003.</a:t>
            </a:r>
          </a:p>
          <a:p>
            <a:pPr algn="ctr"/>
            <a:r>
              <a:rPr lang="pl-PL" sz="1600" b="1" i="1" dirty="0"/>
              <a:t>Oczekiwane redukcje w stosunku do Polski </a:t>
            </a:r>
            <a:r>
              <a:rPr lang="pl-PL" sz="1600" i="1" dirty="0"/>
              <a:t>wynoszą odpowiednio </a:t>
            </a:r>
            <a:r>
              <a:rPr lang="pl-PL" sz="1600" b="1" i="1" dirty="0"/>
              <a:t>43 610 t azotu </a:t>
            </a:r>
            <a:r>
              <a:rPr lang="pl-PL" sz="1600" i="1" dirty="0"/>
              <a:t>(z czego redukcja ładunku odprowadzanego wodami stanowi 39 257 t azotu) i </a:t>
            </a:r>
            <a:r>
              <a:rPr lang="pl-PL" sz="1600" b="1" i="1" dirty="0"/>
              <a:t>7 480 t fosforu</a:t>
            </a:r>
            <a:r>
              <a:rPr lang="pl-PL" sz="1600" i="1" dirty="0"/>
              <a:t>.</a:t>
            </a:r>
          </a:p>
          <a:p>
            <a:pPr algn="ctr"/>
            <a:endParaRPr lang="pl-PL" sz="1600" i="1" dirty="0"/>
          </a:p>
          <a:p>
            <a:pPr algn="ctr"/>
            <a:r>
              <a:rPr lang="pl-PL" sz="1600" i="1" dirty="0"/>
              <a:t>Oczekiwane redukcje powodują, że docelowy roczny ładunek jaki Polska może odprowadzać do Bałtyku Właściwego wodami, powinien osiągnąć</a:t>
            </a:r>
            <a:br>
              <a:rPr lang="pl-PL" sz="1600" i="1" dirty="0"/>
            </a:br>
            <a:r>
              <a:rPr lang="pl-PL" sz="2000" b="1" i="1" dirty="0">
                <a:solidFill>
                  <a:srgbClr val="FF0000"/>
                </a:solidFill>
              </a:rPr>
              <a:t>w roku 2021 poziom 153 600 t N oraz ok. 4 400 t P</a:t>
            </a:r>
          </a:p>
        </p:txBody>
      </p:sp>
    </p:spTree>
    <p:extLst>
      <p:ext uri="{BB962C8B-B14F-4D97-AF65-F5344CB8AC3E}">
        <p14:creationId xmlns:p14="http://schemas.microsoft.com/office/powerpoint/2010/main" val="115507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aterpuck.pl/img/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Stężenia – do wymagań HELCOM w 2021 r.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6775" y="18439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153 600 t </a:t>
            </a:r>
            <a:r>
              <a:rPr lang="pl-PL" b="1" dirty="0" err="1">
                <a:solidFill>
                  <a:schemeClr val="tx1"/>
                </a:solidFill>
              </a:rPr>
              <a:t>N</a:t>
            </a:r>
            <a:r>
              <a:rPr lang="pl-PL" b="1" baseline="-25000" dirty="0" err="1">
                <a:solidFill>
                  <a:schemeClr val="tx1"/>
                </a:solidFill>
              </a:rPr>
              <a:t>całk</a:t>
            </a:r>
            <a:r>
              <a:rPr lang="pl-PL" b="1" baseline="-25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697414" y="1834429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4 400 t </a:t>
            </a:r>
            <a:r>
              <a:rPr lang="pl-PL" b="1" dirty="0" err="1">
                <a:solidFill>
                  <a:schemeClr val="tx1"/>
                </a:solidFill>
              </a:rPr>
              <a:t>P</a:t>
            </a:r>
            <a:r>
              <a:rPr lang="pl-PL" b="1" baseline="-25000" dirty="0" err="1">
                <a:solidFill>
                  <a:schemeClr val="tx1"/>
                </a:solidFill>
              </a:rPr>
              <a:t>całk</a:t>
            </a:r>
            <a:r>
              <a:rPr lang="pl-PL" b="1" baseline="-25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758555" y="2445907"/>
            <a:ext cx="5760000" cy="365125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Odpływ z wszystkich rzek i cieków w Polsce 61,5 km</a:t>
            </a:r>
            <a:r>
              <a:rPr lang="pl-PL" baseline="30000" dirty="0">
                <a:solidFill>
                  <a:schemeClr val="tx1"/>
                </a:solidFill>
              </a:rPr>
              <a:t>3</a:t>
            </a:r>
            <a:r>
              <a:rPr lang="pl-PL" dirty="0">
                <a:solidFill>
                  <a:schemeClr val="tx1"/>
                </a:solidFill>
              </a:rPr>
              <a:t>/rok</a:t>
            </a:r>
            <a:endParaRPr lang="pl-PL" baseline="-25000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76775" y="3121601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2,50 mg </a:t>
            </a:r>
            <a:r>
              <a:rPr lang="pl-PL" b="1" baseline="-25000" dirty="0" err="1">
                <a:solidFill>
                  <a:schemeClr val="tx1"/>
                </a:solidFill>
              </a:rPr>
              <a:t>Ncałk</a:t>
            </a:r>
            <a:r>
              <a:rPr lang="pl-PL" b="1" baseline="-25000" dirty="0">
                <a:solidFill>
                  <a:schemeClr val="tx1"/>
                </a:solidFill>
              </a:rPr>
              <a:t>.</a:t>
            </a:r>
            <a:r>
              <a:rPr lang="pl-PL" b="1" dirty="0">
                <a:solidFill>
                  <a:schemeClr val="tx1"/>
                </a:solidFill>
              </a:rPr>
              <a:t>/dm</a:t>
            </a:r>
            <a:r>
              <a:rPr lang="pl-PL" b="1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697414" y="3112076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0,07 mg </a:t>
            </a:r>
            <a:r>
              <a:rPr lang="pl-PL" b="1" baseline="-25000" dirty="0" err="1">
                <a:solidFill>
                  <a:schemeClr val="tx1"/>
                </a:solidFill>
              </a:rPr>
              <a:t>Pcałk</a:t>
            </a:r>
            <a:r>
              <a:rPr lang="pl-PL" b="1" baseline="-25000" dirty="0">
                <a:solidFill>
                  <a:schemeClr val="tx1"/>
                </a:solidFill>
              </a:rPr>
              <a:t>.</a:t>
            </a:r>
            <a:r>
              <a:rPr lang="pl-PL" b="1" dirty="0">
                <a:solidFill>
                  <a:schemeClr val="tx1"/>
                </a:solidFill>
              </a:rPr>
              <a:t>/dm</a:t>
            </a:r>
            <a:r>
              <a:rPr lang="pl-PL" b="1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136898" y="386830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Potok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Błądzikowski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136898" y="43801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Gizdepka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39814" y="48927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Płutnica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095376" y="538706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285750" y="4294007"/>
            <a:ext cx="85693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304800" y="4817882"/>
            <a:ext cx="85693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257175" y="5351282"/>
            <a:ext cx="85693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5138738" y="3868306"/>
            <a:ext cx="30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0,22 ± 0,13 mg/dm</a:t>
            </a:r>
            <a:r>
              <a:rPr lang="pl-PL" baseline="30000" dirty="0"/>
              <a:t>3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138738" y="4392180"/>
            <a:ext cx="30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0,28 ± 0,26 mg/dm</a:t>
            </a:r>
            <a:r>
              <a:rPr lang="pl-PL" baseline="30000" dirty="0"/>
              <a:t>3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5129092" y="4907081"/>
            <a:ext cx="30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0,17 ± 0,04 mg/dm</a:t>
            </a:r>
            <a:r>
              <a:rPr lang="pl-PL" baseline="30000" dirty="0"/>
              <a:t>3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163165" y="5450023"/>
            <a:ext cx="30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0,23 ± 0,28 mg/dm</a:t>
            </a:r>
            <a:r>
              <a:rPr lang="pl-PL" baseline="30000" dirty="0"/>
              <a:t>3</a:t>
            </a:r>
          </a:p>
        </p:txBody>
      </p:sp>
      <p:sp>
        <p:nvSpPr>
          <p:cNvPr id="27" name="Strzałka zakrzywiona w lewo 26"/>
          <p:cNvSpPr/>
          <p:nvPr/>
        </p:nvSpPr>
        <p:spPr>
          <a:xfrm>
            <a:off x="7772400" y="1962150"/>
            <a:ext cx="352425" cy="61200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Strzałka zakrzywiona w lewo 27"/>
          <p:cNvSpPr/>
          <p:nvPr/>
        </p:nvSpPr>
        <p:spPr>
          <a:xfrm>
            <a:off x="7772400" y="2696002"/>
            <a:ext cx="352425" cy="61200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9" name="Strzałka zakrzywiona w lewo 28"/>
          <p:cNvSpPr/>
          <p:nvPr/>
        </p:nvSpPr>
        <p:spPr>
          <a:xfrm flipH="1">
            <a:off x="1009651" y="1962150"/>
            <a:ext cx="352425" cy="61200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Strzałka zakrzywiona w lewo 29"/>
          <p:cNvSpPr/>
          <p:nvPr/>
        </p:nvSpPr>
        <p:spPr>
          <a:xfrm flipH="1">
            <a:off x="1009651" y="2696002"/>
            <a:ext cx="352425" cy="61200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5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waterpuck.pl/img/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Współczynniki powierzchniowe/ </a:t>
            </a:r>
            <a:r>
              <a:rPr lang="pl-PL" altLang="en-US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Aerial</a:t>
            </a:r>
            <a:r>
              <a:rPr lang="pl-PL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altLang="en-US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loads</a:t>
            </a:r>
            <a:endParaRPr lang="en-GB" altLang="en-US" i="1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6775" y="19201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Azot azotanowy (V)/ </a:t>
            </a:r>
            <a:r>
              <a:rPr lang="pl-PL" b="1" i="1" dirty="0" err="1">
                <a:solidFill>
                  <a:schemeClr val="tx1"/>
                </a:solidFill>
              </a:rPr>
              <a:t>Nitrates</a:t>
            </a:r>
            <a:r>
              <a:rPr lang="pl-PL" b="1" i="1" dirty="0">
                <a:solidFill>
                  <a:schemeClr val="tx1"/>
                </a:solidFill>
              </a:rPr>
              <a:t> (V)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697414" y="1910629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Azot amonowy/ </a:t>
            </a:r>
            <a:r>
              <a:rPr lang="pl-PL" b="1" i="1" dirty="0" err="1">
                <a:solidFill>
                  <a:schemeClr val="tx1"/>
                </a:solidFill>
              </a:rPr>
              <a:t>Ammonia</a:t>
            </a:r>
            <a:endParaRPr lang="pl-PL" b="1" i="1" dirty="0">
              <a:solidFill>
                <a:schemeClr val="tx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75" y="2464383"/>
            <a:ext cx="4320000" cy="265313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414" y="2548559"/>
            <a:ext cx="4320000" cy="25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aterpuck.pl/img/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Współczynniki powierzchniowe - cd</a:t>
            </a:r>
            <a:endParaRPr lang="en-GB" altLang="en-US" sz="40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6775" y="18439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Fosforany/ </a:t>
            </a:r>
            <a:r>
              <a:rPr lang="pl-PL" b="1" i="1" dirty="0" err="1">
                <a:solidFill>
                  <a:schemeClr val="tx1"/>
                </a:solidFill>
              </a:rPr>
              <a:t>phosphates</a:t>
            </a:r>
            <a:endParaRPr lang="pl-PL" b="1" i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97414" y="18439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Fosfor ogólny/ </a:t>
            </a:r>
            <a:r>
              <a:rPr lang="pl-PL" b="1" i="1" dirty="0" err="1">
                <a:solidFill>
                  <a:schemeClr val="tx1"/>
                </a:solidFill>
              </a:rPr>
              <a:t>total</a:t>
            </a:r>
            <a:r>
              <a:rPr lang="pl-PL" b="1" i="1" dirty="0">
                <a:solidFill>
                  <a:schemeClr val="tx1"/>
                </a:solidFill>
              </a:rPr>
              <a:t> P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75" y="2585726"/>
            <a:ext cx="4320000" cy="265890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077" y="2585725"/>
            <a:ext cx="4320000" cy="265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5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s://waterpuck.pl/img/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Określenie rocznego ładunku biogenów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Annual</a:t>
            </a:r>
            <a:r>
              <a:rPr lang="pl-PL" alt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alt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loads</a:t>
            </a:r>
            <a:r>
              <a:rPr lang="pl-PL" alt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alt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nutrients</a:t>
            </a:r>
            <a:endParaRPr lang="en-GB" altLang="en-US" sz="2800" i="1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40284"/>
              </p:ext>
            </p:extLst>
          </p:nvPr>
        </p:nvGraphicFramePr>
        <p:xfrm>
          <a:off x="480797" y="2550847"/>
          <a:ext cx="3711955" cy="3582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787">
                  <a:extLst>
                    <a:ext uri="{9D8B030D-6E8A-4147-A177-3AD203B41FA5}">
                      <a16:colId xmlns:a16="http://schemas.microsoft.com/office/drawing/2014/main" val="733283327"/>
                    </a:ext>
                  </a:extLst>
                </a:gridCol>
                <a:gridCol w="573087">
                  <a:extLst>
                    <a:ext uri="{9D8B030D-6E8A-4147-A177-3AD203B41FA5}">
                      <a16:colId xmlns:a16="http://schemas.microsoft.com/office/drawing/2014/main" val="2148085658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2672372626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val="1393884399"/>
                    </a:ext>
                  </a:extLst>
                </a:gridCol>
                <a:gridCol w="1083055">
                  <a:extLst>
                    <a:ext uri="{9D8B030D-6E8A-4147-A177-3AD203B41FA5}">
                      <a16:colId xmlns:a16="http://schemas.microsoft.com/office/drawing/2014/main" val="704624806"/>
                    </a:ext>
                  </a:extLst>
                </a:gridCol>
              </a:tblGrid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Ciek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N-NO</a:t>
                      </a:r>
                      <a:r>
                        <a:rPr lang="pl-PL" sz="16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6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N-NH</a:t>
                      </a:r>
                      <a:r>
                        <a:rPr lang="pl-PL" sz="16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6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pl-PL" sz="16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6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</a:t>
                      </a:r>
                      <a:r>
                        <a:rPr lang="pl-PL" sz="1600" b="1" i="0" u="none" strike="noStrike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całk</a:t>
                      </a:r>
                      <a:r>
                        <a:rPr lang="pl-PL" sz="16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.</a:t>
                      </a:r>
                      <a:endParaRPr lang="pl-PL" sz="16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3111621"/>
                  </a:ext>
                </a:extLst>
              </a:tr>
              <a:tr h="3256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Stężenia w półroczu letnim [mg/dm</a:t>
                      </a:r>
                      <a:r>
                        <a:rPr lang="pl-PL" sz="16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39423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BS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3,43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6966019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0,19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2689714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1,13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0,19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58166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0,90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3357536"/>
                  </a:ext>
                </a:extLst>
              </a:tr>
              <a:tr h="325696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Stężenia w półroczu zimowym [mg/dm</a:t>
                      </a:r>
                      <a:r>
                        <a:rPr lang="pl-PL" sz="16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08672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BS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2,96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0,08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0,18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3856600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1,27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0,36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0575208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1,25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4474536"/>
                  </a:ext>
                </a:extLst>
              </a:tr>
              <a:tr h="3256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0,08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0573425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934696"/>
              </p:ext>
            </p:extLst>
          </p:nvPr>
        </p:nvGraphicFramePr>
        <p:xfrm>
          <a:off x="5300663" y="2641600"/>
          <a:ext cx="3063966" cy="21228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7675">
                  <a:extLst>
                    <a:ext uri="{9D8B030D-6E8A-4147-A177-3AD203B41FA5}">
                      <a16:colId xmlns:a16="http://schemas.microsoft.com/office/drawing/2014/main" val="2074120070"/>
                    </a:ext>
                  </a:extLst>
                </a:gridCol>
                <a:gridCol w="1223538">
                  <a:extLst>
                    <a:ext uri="{9D8B030D-6E8A-4147-A177-3AD203B41FA5}">
                      <a16:colId xmlns:a16="http://schemas.microsoft.com/office/drawing/2014/main" val="2803661987"/>
                    </a:ext>
                  </a:extLst>
                </a:gridCol>
                <a:gridCol w="1392753">
                  <a:extLst>
                    <a:ext uri="{9D8B030D-6E8A-4147-A177-3AD203B41FA5}">
                      <a16:colId xmlns:a16="http://schemas.microsoft.com/office/drawing/2014/main" val="3834805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Ciek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Natężenie</a:t>
                      </a:r>
                      <a:r>
                        <a:rPr lang="pl-PL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p</a:t>
                      </a:r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rzepływu [dm</a:t>
                      </a:r>
                      <a:r>
                        <a:rPr lang="pl-PL" sz="1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/s]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51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l-PL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półrocze letnie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półrocze zimowe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12082"/>
                  </a:ext>
                </a:extLst>
              </a:tr>
              <a:tr h="3478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BS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14,00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55,00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900744"/>
                  </a:ext>
                </a:extLst>
              </a:tr>
              <a:tr h="3478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146,00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210,75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8016864"/>
                  </a:ext>
                </a:extLst>
              </a:tr>
              <a:tr h="3478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458,00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714,75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7169571"/>
                  </a:ext>
                </a:extLst>
              </a:tr>
              <a:tr h="3478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4280,33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6008,50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93415"/>
                  </a:ext>
                </a:extLst>
              </a:tr>
            </a:tbl>
          </a:graphicData>
        </a:graphic>
      </p:graphicFrame>
      <p:sp>
        <p:nvSpPr>
          <p:cNvPr id="15" name="Prostokąt 14"/>
          <p:cNvSpPr/>
          <p:nvPr/>
        </p:nvSpPr>
        <p:spPr>
          <a:xfrm>
            <a:off x="163275" y="2090888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Stężenia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697414" y="2090888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Natężenia przepływu</a:t>
            </a:r>
          </a:p>
        </p:txBody>
      </p:sp>
    </p:spTree>
    <p:extLst>
      <p:ext uri="{BB962C8B-B14F-4D97-AF65-F5344CB8AC3E}">
        <p14:creationId xmlns:p14="http://schemas.microsoft.com/office/powerpoint/2010/main" val="334692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70323"/>
              </p:ext>
            </p:extLst>
          </p:nvPr>
        </p:nvGraphicFramePr>
        <p:xfrm>
          <a:off x="648738" y="2653791"/>
          <a:ext cx="8206339" cy="2464776"/>
        </p:xfrm>
        <a:graphic>
          <a:graphicData uri="http://schemas.openxmlformats.org/drawingml/2006/table">
            <a:tbl>
              <a:tblPr firstRow="1" lastRow="1">
                <a:tableStyleId>{2A488322-F2BA-4B5B-9748-0D474271808F}</a:tableStyleId>
              </a:tblPr>
              <a:tblGrid>
                <a:gridCol w="970585">
                  <a:extLst>
                    <a:ext uri="{9D8B030D-6E8A-4147-A177-3AD203B41FA5}">
                      <a16:colId xmlns:a16="http://schemas.microsoft.com/office/drawing/2014/main" val="3878961807"/>
                    </a:ext>
                  </a:extLst>
                </a:gridCol>
                <a:gridCol w="2499521">
                  <a:extLst>
                    <a:ext uri="{9D8B030D-6E8A-4147-A177-3AD203B41FA5}">
                      <a16:colId xmlns:a16="http://schemas.microsoft.com/office/drawing/2014/main" val="2849450303"/>
                    </a:ext>
                  </a:extLst>
                </a:gridCol>
                <a:gridCol w="1945159">
                  <a:extLst>
                    <a:ext uri="{9D8B030D-6E8A-4147-A177-3AD203B41FA5}">
                      <a16:colId xmlns:a16="http://schemas.microsoft.com/office/drawing/2014/main" val="4012223911"/>
                    </a:ext>
                  </a:extLst>
                </a:gridCol>
                <a:gridCol w="1812964">
                  <a:extLst>
                    <a:ext uri="{9D8B030D-6E8A-4147-A177-3AD203B41FA5}">
                      <a16:colId xmlns:a16="http://schemas.microsoft.com/office/drawing/2014/main" val="3980818287"/>
                    </a:ext>
                  </a:extLst>
                </a:gridCol>
                <a:gridCol w="978110">
                  <a:extLst>
                    <a:ext uri="{9D8B030D-6E8A-4147-A177-3AD203B41FA5}">
                      <a16:colId xmlns:a16="http://schemas.microsoft.com/office/drawing/2014/main" val="895136344"/>
                    </a:ext>
                  </a:extLst>
                </a:gridCol>
              </a:tblGrid>
              <a:tr h="61619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Ciek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Azot azotanowy (V)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Azot amonowy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Fosforany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Fosfor ogólny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60521"/>
                  </a:ext>
                </a:extLst>
              </a:tr>
              <a:tr h="30809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[t/rok]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250924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5908111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61022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8149677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170,27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404097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210,25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23,38</a:t>
                      </a:r>
                      <a:endParaRPr lang="pl-PL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27,55</a:t>
                      </a:r>
                      <a:endParaRPr lang="pl-PL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34,90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139299"/>
                  </a:ext>
                </a:extLst>
              </a:tr>
            </a:tbl>
          </a:graphicData>
        </a:graphic>
      </p:graphicFrame>
      <p:pic>
        <p:nvPicPr>
          <p:cNvPr id="3" name="Picture 15" descr="https://waterpuck.pl/img/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Roczny ładunek biogenów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Annual</a:t>
            </a:r>
            <a:r>
              <a:rPr lang="pl-PL" alt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alt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load</a:t>
            </a:r>
            <a:r>
              <a:rPr lang="pl-PL" alt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pl-PL" alt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nutrients</a:t>
            </a:r>
            <a:endParaRPr lang="en-GB" altLang="en-US" sz="2400" i="1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1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ttps://waterpuck.pl/img/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051543" y="2435703"/>
            <a:ext cx="70409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Stwierdzono zależność stężeń biogenów w analizowanych ciekach od sposobu użytkowania terenu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Zdecydowanie wyższe stężenia biogenów występowały w ciekach, których zlewnie były użytkowane rolniczo: Potok </a:t>
            </a:r>
            <a:r>
              <a:rPr lang="pl-PL" sz="2000" dirty="0" err="1"/>
              <a:t>Błądzikowski</a:t>
            </a:r>
            <a:r>
              <a:rPr lang="pl-PL" sz="2000" dirty="0"/>
              <a:t>, </a:t>
            </a:r>
            <a:r>
              <a:rPr lang="pl-PL" sz="2000" dirty="0" err="1"/>
              <a:t>Gizdepka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Stężenia oraz ładunki fosforu odprowadzane do Zatoki Puckiej z wodami cieków przepływającymi przez teren Gminy Puck są za wysokie w porównaniu do przewidzianego na rok 2021 limitu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Należy dokładnie przeanalizować stosowane w gospodarstwach rolnych dawki nawozów oraz terminy ich stosowania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Wnioski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  <a:endParaRPr lang="en-GB" altLang="en-US" sz="24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6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>
            <a:extLst>
              <a:ext uri="{FF2B5EF4-FFF2-40B4-BE49-F238E27FC236}">
                <a16:creationId xmlns:a16="http://schemas.microsoft.com/office/drawing/2014/main" id="{067B1988-D5EE-4F24-9590-69FD075E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Podziękowania / </a:t>
            </a:r>
            <a:r>
              <a:rPr lang="pl-PL" altLang="en-US" sz="4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Acknowledgments</a:t>
            </a:r>
            <a:endParaRPr lang="en-GB" altLang="en-US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651" name="Text Box 14">
            <a:extLst>
              <a:ext uri="{FF2B5EF4-FFF2-40B4-BE49-F238E27FC236}">
                <a16:creationId xmlns:a16="http://schemas.microsoft.com/office/drawing/2014/main" id="{9AADB5E1-C102-4B5A-8EDA-541B09D5EB8B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E256494-30D6-469A-A462-BC8EE59FEDF4}"/>
              </a:ext>
            </a:extLst>
          </p:cNvPr>
          <p:cNvSpPr/>
          <p:nvPr/>
        </p:nvSpPr>
        <p:spPr>
          <a:xfrm>
            <a:off x="592929" y="2306748"/>
            <a:ext cx="8208963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finansowany przez </a:t>
            </a:r>
            <a:r>
              <a:rPr lang="pl-PL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NCBiR</a:t>
            </a: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 ramach Programów Strategicznych – BIOSTRATEG III.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Całkowity koszt projektu: 5 725 663 PLN </a:t>
            </a:r>
            <a:b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tym dofinansowanie z </a:t>
            </a:r>
            <a:r>
              <a:rPr lang="pl-PL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NCBiR</a:t>
            </a: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- 5 587 358 PLN.</a:t>
            </a:r>
            <a:b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Kierownikiem projektu jest </a:t>
            </a:r>
            <a:b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 hab. Lidia </a:t>
            </a:r>
            <a:r>
              <a:rPr lang="pl-PL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Dzierzbicka-Głowacka</a:t>
            </a: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prof. </a:t>
            </a:r>
            <a:r>
              <a:rPr lang="pl-PL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nadzw</a:t>
            </a:r>
            <a:r>
              <a:rPr lang="pl-PL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IOPAN</a:t>
            </a:r>
          </a:p>
        </p:txBody>
      </p:sp>
      <p:pic>
        <p:nvPicPr>
          <p:cNvPr id="27653" name="Obraz 4">
            <a:extLst>
              <a:ext uri="{FF2B5EF4-FFF2-40B4-BE49-F238E27FC236}">
                <a16:creationId xmlns:a16="http://schemas.microsoft.com/office/drawing/2014/main" id="{28B56B59-88BE-4C40-92C3-4BE294FC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0" y="5718276"/>
            <a:ext cx="74549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az 3">
            <a:extLst>
              <a:ext uri="{FF2B5EF4-FFF2-40B4-BE49-F238E27FC236}">
                <a16:creationId xmlns:a16="http://schemas.microsoft.com/office/drawing/2014/main" id="{F9CE4F89-DC56-46D3-A5BC-DE8C962C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07" y="1204175"/>
            <a:ext cx="6026804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1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10CBF49-DA64-45F5-A191-64A0405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6" y="6147992"/>
            <a:ext cx="5566268" cy="7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3" y="2288056"/>
            <a:ext cx="3984399" cy="31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572145" y="1076975"/>
            <a:ext cx="574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Źródła związków biogennych w zlewni Morza Bałtyckiego</a:t>
            </a:r>
          </a:p>
          <a:p>
            <a:pPr algn="ctr"/>
            <a:r>
              <a:rPr lang="en-GB" b="1" i="1" dirty="0"/>
              <a:t>The sources of nutrients in the Baltic Sea catchment</a:t>
            </a:r>
            <a:endParaRPr lang="pl-PL" b="1" i="1" dirty="0"/>
          </a:p>
          <a:p>
            <a:pPr algn="ctr"/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1" y="1787525"/>
            <a:ext cx="4557149" cy="38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27" y="2071464"/>
            <a:ext cx="6539687" cy="280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10CBF49-DA64-45F5-A191-64A0405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6" y="6147992"/>
            <a:ext cx="5566268" cy="7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57693" y="5052566"/>
            <a:ext cx="859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The surface loads of anthropogenic pollutants kg/(km</a:t>
            </a:r>
            <a:r>
              <a:rPr lang="en-US" sz="1400" b="1" i="1" baseline="30000" dirty="0"/>
              <a:t>2</a:t>
            </a:r>
            <a:r>
              <a:rPr lang="en-US" sz="1400" b="1" i="1" dirty="0"/>
              <a:t>∙ </a:t>
            </a:r>
            <a:r>
              <a:rPr lang="pl-PL" sz="1400" b="1" i="1" dirty="0" err="1"/>
              <a:t>year</a:t>
            </a:r>
            <a:r>
              <a:rPr lang="en-US" sz="1400" b="1" i="1" dirty="0"/>
              <a:t>) nitrogen (left – NANI) and phosphorus (right – NAPI) in the Baltic Sea catchment </a:t>
            </a:r>
            <a:r>
              <a:rPr lang="pl-PL" sz="1400" b="1" i="1" dirty="0" err="1"/>
              <a:t>according</a:t>
            </a:r>
            <a:r>
              <a:rPr lang="pl-PL" sz="1400" b="1" i="1" dirty="0"/>
              <a:t> to Hong et al. (2012)</a:t>
            </a:r>
            <a:r>
              <a:rPr lang="en-US" sz="1400" b="1" i="1" dirty="0"/>
              <a:t>.</a:t>
            </a:r>
            <a:endParaRPr lang="pl-PL" sz="1400" b="1" i="1" dirty="0"/>
          </a:p>
          <a:p>
            <a:endParaRPr lang="pl-PL" sz="1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3898" y="5791232"/>
            <a:ext cx="79303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/>
              <a:t>Hong B, </a:t>
            </a:r>
            <a:r>
              <a:rPr lang="en-US" sz="900" i="1" dirty="0" err="1"/>
              <a:t>Swaney</a:t>
            </a:r>
            <a:r>
              <a:rPr lang="en-US" sz="900" i="1" dirty="0"/>
              <a:t> DP, </a:t>
            </a:r>
            <a:r>
              <a:rPr lang="en-US" sz="900" i="1" dirty="0" err="1"/>
              <a:t>Mörth</a:t>
            </a:r>
            <a:r>
              <a:rPr lang="en-US" sz="900" i="1" dirty="0"/>
              <a:t> C-M, </a:t>
            </a:r>
            <a:r>
              <a:rPr lang="en-US" sz="900" i="1" dirty="0" err="1"/>
              <a:t>Smedberg</a:t>
            </a:r>
            <a:r>
              <a:rPr lang="en-US" sz="900" i="1" dirty="0"/>
              <a:t> E, Eriksson </a:t>
            </a:r>
            <a:r>
              <a:rPr lang="en-US" sz="900" i="1" dirty="0" err="1"/>
              <a:t>Hägg</a:t>
            </a:r>
            <a:r>
              <a:rPr lang="en-US" sz="900" i="1" dirty="0"/>
              <a:t> H, </a:t>
            </a:r>
            <a:r>
              <a:rPr lang="en-US" sz="900" i="1" dirty="0" err="1"/>
              <a:t>Humborg</a:t>
            </a:r>
            <a:r>
              <a:rPr lang="en-US" sz="900" i="1" dirty="0"/>
              <a:t> C, </a:t>
            </a:r>
            <a:r>
              <a:rPr lang="en-US" sz="900" i="1" dirty="0" err="1"/>
              <a:t>i</a:t>
            </a:r>
            <a:r>
              <a:rPr lang="en-US" sz="900" i="1" dirty="0"/>
              <a:t> in. Evaluating regional variation of net anthropogenic nitrogen and phosphorus inputs (NANI/NAPI), major drivers, nutrient retention pattern and management implications in the multinational areas of Baltic Sea basin. </a:t>
            </a:r>
            <a:r>
              <a:rPr lang="pl-PL" sz="900" i="1" dirty="0" err="1"/>
              <a:t>Ecol</a:t>
            </a:r>
            <a:r>
              <a:rPr lang="pl-PL" sz="900" i="1" dirty="0"/>
              <a:t> Model. luty 2012;227:117–35. </a:t>
            </a:r>
          </a:p>
          <a:p>
            <a:endParaRPr lang="pl-PL" sz="9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53898" y="1057383"/>
            <a:ext cx="808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Powierzchniowe ładunki zanieczyszczenia pochodzące z działalności antropogenicznej kg/(km</a:t>
            </a:r>
            <a:r>
              <a:rPr lang="pl-PL" b="1" baseline="30000" dirty="0"/>
              <a:t>2</a:t>
            </a:r>
            <a:r>
              <a:rPr lang="pl-PL" b="1" dirty="0"/>
              <a:t>∙ rok) azotem (po lewej – NANI) i fosforem (po prawej – NAPI) ze zlewni Morza Bałtyckiego wg Hong i in. (2012).</a:t>
            </a:r>
          </a:p>
          <a:p>
            <a:pPr algn="ctr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470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Znalezione obrazy dla zapytania si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/>
          <a:stretch/>
        </p:blipFill>
        <p:spPr bwMode="auto">
          <a:xfrm>
            <a:off x="435429" y="492777"/>
            <a:ext cx="4427566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Znalezione obrazy dla zapytania si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46" y="3399549"/>
            <a:ext cx="5000402" cy="33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68685" y="1062773"/>
            <a:ext cx="35095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4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Zmniejszenie stężenia tlenu</a:t>
            </a:r>
          </a:p>
        </p:txBody>
      </p:sp>
      <p:sp>
        <p:nvSpPr>
          <p:cNvPr id="7" name="Prostokąt 6"/>
          <p:cNvSpPr/>
          <p:nvPr/>
        </p:nvSpPr>
        <p:spPr>
          <a:xfrm>
            <a:off x="150468" y="5449277"/>
            <a:ext cx="38467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Zakwity </a:t>
            </a:r>
            <a:r>
              <a:rPr lang="pl-PL" sz="4000" b="1" dirty="0" err="1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sinicowe</a:t>
            </a:r>
            <a:endParaRPr lang="pl-PL" sz="4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28415" y="3638109"/>
            <a:ext cx="22908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Nadmiar </a:t>
            </a:r>
          </a:p>
          <a:p>
            <a:pPr algn="ctr"/>
            <a:r>
              <a:rPr lang="pl-PL" sz="4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biogenów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68685" y="2386212"/>
            <a:ext cx="350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err="1"/>
              <a:t>Oxygen</a:t>
            </a:r>
            <a:r>
              <a:rPr lang="pl-PL" b="1" i="1" dirty="0"/>
              <a:t> </a:t>
            </a:r>
            <a:r>
              <a:rPr lang="pl-PL" b="1" i="1" dirty="0" err="1"/>
              <a:t>depletion</a:t>
            </a:r>
            <a:endParaRPr lang="pl-PL" b="1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4995" y="6157163"/>
            <a:ext cx="322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err="1"/>
              <a:t>Cyanobacteria</a:t>
            </a:r>
            <a:r>
              <a:rPr lang="pl-PL" b="1" i="1" dirty="0"/>
              <a:t> </a:t>
            </a:r>
            <a:r>
              <a:rPr lang="pl-PL" b="1" i="1" dirty="0" err="1"/>
              <a:t>blooms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42817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17" y="2615785"/>
            <a:ext cx="3583660" cy="2969225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7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Projekt </a:t>
            </a:r>
            <a:r>
              <a:rPr lang="pl-PL" alt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WaterPUCK</a:t>
            </a:r>
            <a:endParaRPr lang="en-GB" alt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10CBF49-DA64-45F5-A191-64A0405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6" y="6147992"/>
            <a:ext cx="5566268" cy="7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30" y="2222958"/>
            <a:ext cx="5029201" cy="37548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713" y="2222958"/>
            <a:ext cx="1558360" cy="11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06" y="1966914"/>
            <a:ext cx="5566268" cy="3971687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77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Metodyka badań/</a:t>
            </a:r>
            <a:r>
              <a:rPr lang="pl-PL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altLang="en-US" sz="4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Methods</a:t>
            </a:r>
            <a:r>
              <a:rPr lang="pl-PL" altLang="en-US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altLang="en-US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0CBF49-DA64-45F5-A191-64A0405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6" y="6147992"/>
            <a:ext cx="5566268" cy="7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3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Punkty poboru próbek/ </a:t>
            </a:r>
            <a:r>
              <a:rPr lang="pl-PL" altLang="en-US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Sampling</a:t>
            </a:r>
            <a:r>
              <a:rPr lang="pl-PL" alt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altLang="en-US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points</a:t>
            </a:r>
            <a:endParaRPr lang="en-GB" alt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0CBF49-DA64-45F5-A191-64A0405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6" y="6147992"/>
            <a:ext cx="5566268" cy="7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2386608"/>
            <a:ext cx="2052000" cy="364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6062" y="1860552"/>
            <a:ext cx="2052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Potok </a:t>
            </a:r>
            <a:r>
              <a:rPr lang="pl-PL" b="1" dirty="0" err="1">
                <a:solidFill>
                  <a:schemeClr val="tx1"/>
                </a:solidFill>
              </a:rPr>
              <a:t>Błądzikowski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15721" y="1856833"/>
            <a:ext cx="2052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Gizdepka</a:t>
            </a:r>
          </a:p>
        </p:txBody>
      </p:sp>
      <p:pic>
        <p:nvPicPr>
          <p:cNvPr id="11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21" y="2386610"/>
            <a:ext cx="2052000" cy="364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4585380" y="1856833"/>
            <a:ext cx="2052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 err="1">
                <a:solidFill>
                  <a:schemeClr val="tx1"/>
                </a:solidFill>
              </a:rPr>
              <a:t>Płutnica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755039" y="1838923"/>
            <a:ext cx="2052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Reda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80" y="2465272"/>
            <a:ext cx="2052000" cy="153900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7"/>
          <a:srcRect l="18618" r="6838"/>
          <a:stretch/>
        </p:blipFill>
        <p:spPr>
          <a:xfrm>
            <a:off x="6755039" y="2386608"/>
            <a:ext cx="2046515" cy="36612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380" y="4406601"/>
            <a:ext cx="2052000" cy="15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5" descr="https://waterpuck.pl/img/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3323" name="pole tekstowe 5"/>
          <p:cNvSpPr txBox="1">
            <a:spLocks noChangeArrowheads="1"/>
          </p:cNvSpPr>
          <p:nvPr/>
        </p:nvSpPr>
        <p:spPr bwMode="auto">
          <a:xfrm>
            <a:off x="451109" y="2457283"/>
            <a:ext cx="1509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VII 2017</a:t>
            </a:r>
          </a:p>
        </p:txBody>
      </p:sp>
      <p:grpSp>
        <p:nvGrpSpPr>
          <p:cNvPr id="13326" name="Grupa 7"/>
          <p:cNvGrpSpPr>
            <a:grpSpLocks/>
          </p:cNvGrpSpPr>
          <p:nvPr/>
        </p:nvGrpSpPr>
        <p:grpSpPr bwMode="auto">
          <a:xfrm>
            <a:off x="764300" y="1925462"/>
            <a:ext cx="8035925" cy="441325"/>
            <a:chOff x="690018" y="2756510"/>
            <a:chExt cx="8034535" cy="441436"/>
          </a:xfrm>
        </p:grpSpPr>
        <p:sp>
          <p:nvSpPr>
            <p:cNvPr id="3" name="Strzałka w lewo 2"/>
            <p:cNvSpPr/>
            <p:nvPr/>
          </p:nvSpPr>
          <p:spPr>
            <a:xfrm flipH="1">
              <a:off x="690018" y="2756510"/>
              <a:ext cx="8034535" cy="431909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1131267" y="2756510"/>
              <a:ext cx="0" cy="43190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>
              <a:off x="6884959" y="2766037"/>
              <a:ext cx="0" cy="43190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327" name="pole tekstowe 24"/>
          <p:cNvSpPr txBox="1">
            <a:spLocks noChangeArrowheads="1"/>
          </p:cNvSpPr>
          <p:nvPr/>
        </p:nvSpPr>
        <p:spPr bwMode="auto">
          <a:xfrm>
            <a:off x="6187772" y="2417111"/>
            <a:ext cx="1943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V 2018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6823697" y="4890607"/>
            <a:ext cx="11963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 err="1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pl-PL" sz="4400" b="1" baseline="-25000" dirty="0" err="1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całk</a:t>
            </a:r>
            <a:r>
              <a:rPr lang="pl-PL" sz="4400" b="1" baseline="-2500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Okres poboru próbek</a:t>
            </a:r>
            <a:endParaRPr lang="en-GB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764300" y="4890605"/>
            <a:ext cx="16738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N-NO</a:t>
            </a:r>
            <a:r>
              <a:rPr lang="pl-PL" sz="4400" b="1" baseline="-2500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2926662" y="4890605"/>
            <a:ext cx="16482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N-NH</a:t>
            </a:r>
            <a:r>
              <a:rPr lang="pl-PL" sz="4400" b="1" baseline="-2500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pl-PL" sz="44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063375" y="4890606"/>
            <a:ext cx="10567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PO</a:t>
            </a:r>
            <a:r>
              <a:rPr lang="pl-PL" sz="4400" b="1" baseline="-2500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256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Analizowane stężenia</a:t>
            </a:r>
            <a:endParaRPr lang="en-GB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5" name="Łącznik prosty 34"/>
          <p:cNvCxnSpPr/>
          <p:nvPr/>
        </p:nvCxnSpPr>
        <p:spPr bwMode="auto">
          <a:xfrm>
            <a:off x="2926662" y="1934987"/>
            <a:ext cx="0" cy="4318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 bwMode="auto">
          <a:xfrm>
            <a:off x="6362194" y="1923875"/>
            <a:ext cx="0" cy="4318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2926662" y="3073781"/>
            <a:ext cx="3405229" cy="369332"/>
          </a:xfrm>
          <a:prstGeom prst="rect">
            <a:avLst/>
          </a:prstGeom>
          <a:solidFill>
            <a:schemeClr val="accent5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Półrocze zimowe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132114" y="3052983"/>
            <a:ext cx="1764245" cy="369332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Półrocze letnie</a:t>
            </a:r>
          </a:p>
        </p:txBody>
      </p:sp>
      <p:sp>
        <p:nvSpPr>
          <p:cNvPr id="38" name="pole tekstowe 5"/>
          <p:cNvSpPr txBox="1">
            <a:spLocks noChangeArrowheads="1"/>
          </p:cNvSpPr>
          <p:nvPr/>
        </p:nvSpPr>
        <p:spPr bwMode="auto">
          <a:xfrm>
            <a:off x="2172146" y="2419752"/>
            <a:ext cx="1509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X/XI 2017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362194" y="3061747"/>
            <a:ext cx="2438031" cy="369332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Półrocze letnie</a:t>
            </a:r>
          </a:p>
        </p:txBody>
      </p:sp>
      <p:sp>
        <p:nvSpPr>
          <p:cNvPr id="40" name="pole tekstowe 5"/>
          <p:cNvSpPr txBox="1">
            <a:spLocks noChangeArrowheads="1"/>
          </p:cNvSpPr>
          <p:nvPr/>
        </p:nvSpPr>
        <p:spPr bwMode="auto">
          <a:xfrm>
            <a:off x="5314665" y="2437582"/>
            <a:ext cx="1509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/>
              <a:t>IV/V 2018</a:t>
            </a:r>
          </a:p>
        </p:txBody>
      </p:sp>
    </p:spTree>
    <p:extLst>
      <p:ext uri="{BB962C8B-B14F-4D97-AF65-F5344CB8AC3E}">
        <p14:creationId xmlns:p14="http://schemas.microsoft.com/office/powerpoint/2010/main" val="280036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5" descr="https://waterpuck.pl/img/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227763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07138"/>
            <a:ext cx="215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Znalezione obrazy dla zapytania ncbr logo angiel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6253163"/>
            <a:ext cx="2159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6AC390C5-1489-4663-9456-7762B3109ACF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539752" y="979490"/>
            <a:ext cx="8315325" cy="7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36195" tIns="36195" rIns="36195" bIns="3619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200" b="1">
              <a:solidFill>
                <a:srgbClr val="000066"/>
              </a:solidFill>
              <a:latin typeface="TradeGothic-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1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80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C5CCCBB7-6686-49C7-BB47-9AA41275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1" y="171453"/>
            <a:ext cx="51212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7">
            <a:extLst>
              <a:ext uri="{FF2B5EF4-FFF2-40B4-BE49-F238E27FC236}">
                <a16:creationId xmlns:a16="http://schemas.microsoft.com/office/drawing/2014/main" id="{0A8FB9EC-26C2-4D31-B3C5-4321C3C2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7397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Stężenia N-NO</a:t>
            </a:r>
            <a:r>
              <a:rPr lang="pl-PL" alt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l-PL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i N-NH</a:t>
            </a:r>
            <a:r>
              <a:rPr lang="pl-PL" altLang="en-US" sz="40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GB" altLang="en-US" sz="40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176775" y="18439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Azot azotanowy (V)  </a:t>
            </a:r>
            <a:r>
              <a:rPr lang="pl-PL" b="1" i="1" dirty="0" err="1">
                <a:solidFill>
                  <a:schemeClr val="tx1"/>
                </a:solidFill>
              </a:rPr>
              <a:t>Nitrates</a:t>
            </a:r>
            <a:r>
              <a:rPr lang="pl-PL" b="1" i="1" dirty="0">
                <a:solidFill>
                  <a:schemeClr val="tx1"/>
                </a:solidFill>
              </a:rPr>
              <a:t> (V)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4697414" y="1843954"/>
            <a:ext cx="4320000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</a:rPr>
              <a:t>Azot amonowy </a:t>
            </a:r>
            <a:r>
              <a:rPr lang="pl-PL" b="1" i="1" dirty="0" err="1">
                <a:solidFill>
                  <a:schemeClr val="tx1"/>
                </a:solidFill>
              </a:rPr>
              <a:t>Ammonia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96250" y="4699608"/>
            <a:ext cx="84010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2400" dirty="0"/>
              <a:t>Stężenia w Zatoce Puckiej/ </a:t>
            </a:r>
            <a:r>
              <a:rPr lang="pl-PL" sz="2400" i="1" dirty="0" err="1"/>
              <a:t>Concentrations</a:t>
            </a:r>
            <a:r>
              <a:rPr lang="pl-PL" sz="2400" i="1" dirty="0"/>
              <a:t> in the Bay of Puck</a:t>
            </a:r>
          </a:p>
          <a:p>
            <a:pPr algn="ctr"/>
            <a:r>
              <a:rPr lang="pl-PL" sz="2400" dirty="0"/>
              <a:t>0,02 mg N-NO</a:t>
            </a:r>
            <a:r>
              <a:rPr lang="pl-PL" sz="2400" baseline="-25000" dirty="0"/>
              <a:t>3</a:t>
            </a:r>
            <a:r>
              <a:rPr lang="pl-PL" sz="2400" dirty="0"/>
              <a:t>/dm</a:t>
            </a:r>
            <a:r>
              <a:rPr lang="pl-PL" sz="2400" baseline="30000" dirty="0"/>
              <a:t>3                                                      </a:t>
            </a:r>
            <a:r>
              <a:rPr lang="pl-PL" sz="2400" dirty="0"/>
              <a:t>0,04 mg N-NH</a:t>
            </a:r>
            <a:r>
              <a:rPr lang="pl-PL" sz="2400" baseline="-25000" dirty="0"/>
              <a:t>4</a:t>
            </a:r>
            <a:r>
              <a:rPr lang="pl-PL" sz="2400" dirty="0"/>
              <a:t>/dm</a:t>
            </a:r>
            <a:r>
              <a:rPr lang="pl-PL" sz="2400" baseline="30000" dirty="0"/>
              <a:t>3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75" y="2406476"/>
            <a:ext cx="4320000" cy="2293132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797560" y="4389120"/>
            <a:ext cx="3571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5328" y="2406476"/>
            <a:ext cx="4320000" cy="2293132"/>
          </a:xfrm>
          <a:prstGeom prst="rect">
            <a:avLst/>
          </a:prstGeom>
        </p:spPr>
      </p:pic>
      <p:cxnSp>
        <p:nvCxnSpPr>
          <p:cNvPr id="48" name="Łącznik prosty 47"/>
          <p:cNvCxnSpPr/>
          <p:nvPr/>
        </p:nvCxnSpPr>
        <p:spPr>
          <a:xfrm>
            <a:off x="5283837" y="4267200"/>
            <a:ext cx="3571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76775" y="5772576"/>
            <a:ext cx="852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Szymczycha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B., 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Voglerb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S.,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Pempkowiak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J.: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Nutrient fluxes via submarine groundwater discharge to the Bay of Puck, southern Baltic Sea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; Science of The Total Environment, Vol. 438,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2012,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Pages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86-93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21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1153</Words>
  <Application>Microsoft Office PowerPoint</Application>
  <PresentationFormat>Pokaz na ekranie (4:3)</PresentationFormat>
  <Paragraphs>218</Paragraphs>
  <Slides>18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TradeGothic-Bold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Nicole</dc:creator>
  <cp:lastModifiedBy>Nicole</cp:lastModifiedBy>
  <cp:revision>38</cp:revision>
  <dcterms:created xsi:type="dcterms:W3CDTF">2018-06-12T06:19:38Z</dcterms:created>
  <dcterms:modified xsi:type="dcterms:W3CDTF">2018-06-25T19:27:57Z</dcterms:modified>
</cp:coreProperties>
</file>