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75" r:id="rId3"/>
    <p:sldId id="299" r:id="rId4"/>
    <p:sldId id="302" r:id="rId5"/>
    <p:sldId id="269" r:id="rId6"/>
    <p:sldId id="300" r:id="rId7"/>
    <p:sldId id="285" r:id="rId8"/>
    <p:sldId id="286" r:id="rId9"/>
    <p:sldId id="313" r:id="rId10"/>
    <p:sldId id="312" r:id="rId11"/>
    <p:sldId id="287" r:id="rId12"/>
    <p:sldId id="304" r:id="rId13"/>
    <p:sldId id="306" r:id="rId14"/>
    <p:sldId id="307" r:id="rId15"/>
    <p:sldId id="309" r:id="rId16"/>
    <p:sldId id="291" r:id="rId17"/>
    <p:sldId id="310" r:id="rId18"/>
    <p:sldId id="311" r:id="rId19"/>
    <p:sldId id="288" r:id="rId20"/>
    <p:sldId id="294" r:id="rId21"/>
    <p:sldId id="295" r:id="rId22"/>
  </p:sldIdLst>
  <p:sldSz cx="9144000" cy="6858000" type="screen4x3"/>
  <p:notesSz cx="6797675" cy="9926638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600"/>
    <a:srgbClr val="708A00"/>
    <a:srgbClr val="336600"/>
    <a:srgbClr val="CCFF66"/>
    <a:srgbClr val="FAF490"/>
    <a:srgbClr val="F0FA90"/>
    <a:srgbClr val="F3FBAB"/>
    <a:srgbClr val="F1FAA0"/>
    <a:srgbClr val="E9FBA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4" autoAdjust="0"/>
    <p:restoredTop sz="95294" autoAdjust="0"/>
  </p:normalViewPr>
  <p:slideViewPr>
    <p:cSldViewPr snapToGrid="0">
      <p:cViewPr>
        <p:scale>
          <a:sx n="80" d="100"/>
          <a:sy n="80" d="100"/>
        </p:scale>
        <p:origin x="-26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443458-D436-405E-A60B-6AC52C57AD4B}" type="datetime1">
              <a:rPr lang="pl-PL" smtClean="0"/>
              <a:t>2018-12-03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D0151B-5657-4D14-AC1F-A75B74BC49A7}" type="datetime1">
              <a:rPr lang="pl-PL" noProof="0" smtClean="0"/>
              <a:t>2018-12-03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070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2603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070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0701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2603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169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169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169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0701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128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9291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4928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656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pl-PL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29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l-PL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pl-PL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29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404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772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772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070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070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200150" y="0"/>
            <a:ext cx="37719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350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13833" y="3019706"/>
            <a:ext cx="363474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13833" y="5381894"/>
            <a:ext cx="363474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 descr="Puszyste białe chmury na ciemnobłękitnym nieb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117854" cy="3886200"/>
          </a:xfrm>
          <a:prstGeom prst="rect">
            <a:avLst/>
          </a:prstGeom>
        </p:spPr>
      </p:pic>
      <p:pic>
        <p:nvPicPr>
          <p:cNvPr id="10" name="Obraz 9" descr="Kiełkująca roślina — zbliżeni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4348" y="2057400"/>
            <a:ext cx="1545575" cy="3886200"/>
          </a:xfrm>
          <a:prstGeom prst="rect">
            <a:avLst/>
          </a:prstGeom>
        </p:spPr>
      </p:pic>
      <p:pic>
        <p:nvPicPr>
          <p:cNvPr id="11" name="Obraz 10" descr="Fal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217" y="2057400"/>
            <a:ext cx="246202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77D93D-CEE9-4C17-9365-472B9ADDDD70}" type="datetime1">
              <a:rPr lang="pl-PL" noProof="0" smtClean="0"/>
              <a:t>2018-12-03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190503"/>
            <a:ext cx="1543050" cy="5986463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28651" y="190503"/>
            <a:ext cx="5800725" cy="5986463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6605C-0DF6-4C9B-A517-626770E65C65}" type="datetime1">
              <a:rPr lang="pl-PL" noProof="0" smtClean="0"/>
              <a:t>2018-12-03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CFD5C-1B4B-4895-A1BA-3316A994F8F5}" type="datetime1">
              <a:rPr lang="pl-PL" noProof="0" smtClean="0"/>
              <a:t>2018-12-03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00149" y="2059146"/>
            <a:ext cx="5399772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350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3833" y="2263916"/>
            <a:ext cx="5212080" cy="3143393"/>
          </a:xfrm>
        </p:spPr>
        <p:txBody>
          <a:bodyPr rtlCol="0"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13833" y="5381896"/>
            <a:ext cx="521208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pic>
        <p:nvPicPr>
          <p:cNvPr id="11" name="Obraz 10" descr="Zielone rośliny — zbliżen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117854" cy="3886200"/>
          </a:xfrm>
          <a:prstGeom prst="rect">
            <a:avLst/>
          </a:prstGeom>
        </p:spPr>
      </p:pic>
      <p:pic>
        <p:nvPicPr>
          <p:cNvPr id="9" name="Obraz 8" descr="Fal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217" y="2059146"/>
            <a:ext cx="246202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57276" y="1556281"/>
            <a:ext cx="3457574" cy="4620682"/>
          </a:xfrm>
        </p:spPr>
        <p:txBody>
          <a:bodyPr rtlCol="0"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4629152" y="1556281"/>
            <a:ext cx="3457331" cy="4620682"/>
          </a:xfrm>
        </p:spPr>
        <p:txBody>
          <a:bodyPr rtlCol="0"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F0EEA9-9A21-4A1F-9413-548A0C3B6DA3}" type="datetime1">
              <a:rPr lang="pl-PL" noProof="0" smtClean="0"/>
              <a:t>2018-12-03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57274" y="1554480"/>
            <a:ext cx="3456432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57274" y="2434150"/>
            <a:ext cx="3456432" cy="3811271"/>
          </a:xfrm>
        </p:spPr>
        <p:txBody>
          <a:bodyPr rtlCol="0"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629151" y="1554480"/>
            <a:ext cx="3457575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4629151" y="2434150"/>
            <a:ext cx="3457575" cy="3811271"/>
          </a:xfrm>
        </p:spPr>
        <p:txBody>
          <a:bodyPr rtlCol="0"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920E8-5100-4BEB-9478-E913B638BAF6}" type="datetime1">
              <a:rPr lang="pl-PL" noProof="0" smtClean="0"/>
              <a:t>2018-12-03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7059B7-62EA-4898-ABAF-8657E5C5EE2E}" type="datetime1">
              <a:rPr lang="pl-PL" noProof="0" smtClean="0"/>
              <a:t>2018-12-03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B040C-FFC2-4B94-80F6-0C68425BEBDB}" type="datetime1">
              <a:rPr lang="pl-PL" noProof="0" smtClean="0"/>
              <a:t>2018-12-03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11826" y="919616"/>
            <a:ext cx="3116717" cy="2532888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057276" y="915923"/>
            <a:ext cx="3912734" cy="5065776"/>
          </a:xfrm>
        </p:spPr>
        <p:txBody>
          <a:bodyPr rtlCol="0"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5011826" y="3502152"/>
            <a:ext cx="3116717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675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5BE5D-8EE5-4FC9-8402-C354A0F3139D}" type="datetime1">
              <a:rPr lang="pl-PL" noProof="0" smtClean="0"/>
              <a:t>2018-12-03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11827" y="919616"/>
            <a:ext cx="3116717" cy="2532888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0" y="915923"/>
            <a:ext cx="4970008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5011827" y="3502155"/>
            <a:ext cx="3116717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675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A30033-AB84-40A7-8465-81BAC5369DD8}" type="datetime1">
              <a:rPr lang="pl-PL" noProof="0" smtClean="0"/>
              <a:t>2018-12-03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6629400"/>
            <a:ext cx="1124712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350" noProof="0" dirty="0"/>
          </a:p>
        </p:txBody>
      </p:sp>
      <p:sp>
        <p:nvSpPr>
          <p:cNvPr id="11" name="Prostokąt 10"/>
          <p:cNvSpPr/>
          <p:nvPr/>
        </p:nvSpPr>
        <p:spPr>
          <a:xfrm>
            <a:off x="1207008" y="6629400"/>
            <a:ext cx="7936992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350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57521" y="276087"/>
            <a:ext cx="7028962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57520" y="1566001"/>
            <a:ext cx="7028961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3078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340053" y="6629400"/>
            <a:ext cx="7504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54312BE-1F1E-4F9A-93CB-0411CABDE5AA}" type="datetime1">
              <a:rPr lang="pl-PL" noProof="0" smtClean="0"/>
              <a:t>2018-12-03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spcBef>
          <a:spcPct val="0"/>
        </a:spcBef>
        <a:buNone/>
        <a:defRPr sz="255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57734" indent="-157734" algn="l" defTabSz="6858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0749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039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184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9329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6474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51/matecconf/201821002011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Arkusz_programu_Microsoft_Excel1.xlsx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49269" y="2187618"/>
            <a:ext cx="3634740" cy="2009329"/>
          </a:xfrm>
        </p:spPr>
        <p:txBody>
          <a:bodyPr rtlCol="0">
            <a:noAutofit/>
          </a:bodyPr>
          <a:lstStyle/>
          <a:p>
            <a:r>
              <a:rPr lang="pl-PL" sz="1600" b="1" dirty="0" smtClean="0"/>
              <a:t>Modelowanie </a:t>
            </a:r>
            <a:r>
              <a:rPr lang="pl-PL" sz="1600" b="1" dirty="0"/>
              <a:t>wpływu gospodarstw rolnych i struktur użytkowania terenu zlewni na przykładzie Gminy Puck na jakość wód lądowych i morskich zlokalizowanych w strefie przybrzeżnej Morza Bałtyckiego - Zintegrowany Serwis </a:t>
            </a:r>
            <a:r>
              <a:rPr lang="pl-PL" sz="1600" b="1" dirty="0" smtClean="0"/>
              <a:t>Informacyjno-Predykcyjny</a:t>
            </a:r>
            <a:r>
              <a:rPr lang="pl-PL" sz="2000" b="1" dirty="0" smtClean="0"/>
              <a:t> </a:t>
            </a:r>
            <a:r>
              <a:rPr lang="pl-PL" sz="2400" b="1" dirty="0" err="1"/>
              <a:t>WaterPUCK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49269" y="4541376"/>
            <a:ext cx="3634740" cy="1219344"/>
          </a:xfrm>
        </p:spPr>
        <p:txBody>
          <a:bodyPr rtlCol="0">
            <a:normAutofit fontScale="85000" lnSpcReduction="20000"/>
          </a:bodyPr>
          <a:lstStyle/>
          <a:p>
            <a:r>
              <a:rPr lang="pl-PL" dirty="0"/>
              <a:t>Katarzyna </a:t>
            </a:r>
            <a:r>
              <a:rPr lang="pl-PL" dirty="0" smtClean="0"/>
              <a:t>Galer-Tatarowicz,</a:t>
            </a:r>
          </a:p>
          <a:p>
            <a:r>
              <a:rPr lang="pl-PL" dirty="0" smtClean="0"/>
              <a:t>Grażyna </a:t>
            </a:r>
            <a:r>
              <a:rPr lang="pl-PL" dirty="0"/>
              <a:t>Pazikowska-Sapota, </a:t>
            </a:r>
          </a:p>
          <a:p>
            <a:pPr rtl="0"/>
            <a:r>
              <a:rPr lang="pl-PL" dirty="0"/>
              <a:t>Grażyna </a:t>
            </a:r>
            <a:r>
              <a:rPr lang="pl-PL" dirty="0" smtClean="0"/>
              <a:t>Dembska</a:t>
            </a:r>
          </a:p>
          <a:p>
            <a:pPr rtl="0"/>
            <a:r>
              <a:rPr lang="pl-PL" dirty="0" smtClean="0"/>
              <a:t>Lidia Dzierzbicka-Głowacka</a:t>
            </a:r>
            <a:r>
              <a:rPr lang="pl-PL" baseline="30000" dirty="0" smtClean="0"/>
              <a:t>1</a:t>
            </a:r>
            <a:endParaRPr lang="pl-PL" baseline="30000" dirty="0"/>
          </a:p>
          <a:p>
            <a:pPr rtl="0"/>
            <a:endParaRPr lang="pl-PL" dirty="0"/>
          </a:p>
          <a:p>
            <a:pPr rtl="0"/>
            <a:r>
              <a:rPr lang="pl-PL" dirty="0"/>
              <a:t>INSTYTUT MORSKI w GDAŃSKU</a:t>
            </a:r>
          </a:p>
          <a:p>
            <a:pPr rtl="0"/>
            <a:r>
              <a:rPr lang="pl-PL" dirty="0"/>
              <a:t>Zakład Ochrony </a:t>
            </a:r>
            <a:r>
              <a:rPr lang="pl-PL" dirty="0" smtClean="0"/>
              <a:t>Środowiska</a:t>
            </a:r>
          </a:p>
          <a:p>
            <a:r>
              <a:rPr lang="pl-PL" baseline="30000" dirty="0" smtClean="0"/>
              <a:t>1</a:t>
            </a:r>
            <a:r>
              <a:rPr lang="pl-PL" dirty="0" smtClean="0"/>
              <a:t> INSTYTUT OCEANOLOGII POLSKIEJ AKADEMII NAUK</a:t>
            </a:r>
          </a:p>
          <a:p>
            <a:r>
              <a:rPr lang="pl-PL" dirty="0" smtClean="0"/>
              <a:t>Pracownia Modelowania Procesów </a:t>
            </a:r>
            <a:r>
              <a:rPr lang="pl-PL" dirty="0" err="1" smtClean="0"/>
              <a:t>Ekohydrodynamicznych</a:t>
            </a:r>
            <a:endParaRPr lang="pl-PL" dirty="0" smtClean="0"/>
          </a:p>
        </p:txBody>
      </p:sp>
      <p:pic>
        <p:nvPicPr>
          <p:cNvPr id="4" name="Obraz 3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7487" y="650630"/>
            <a:ext cx="393872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296" y="6137322"/>
            <a:ext cx="3945175" cy="55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192489" y="6137322"/>
            <a:ext cx="2502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smtClean="0">
                <a:solidFill>
                  <a:srgbClr val="003399"/>
                </a:solidFill>
              </a:rPr>
              <a:t>XIII </a:t>
            </a:r>
            <a:r>
              <a:rPr lang="pl-PL" sz="1000" b="1" dirty="0" smtClean="0">
                <a:solidFill>
                  <a:srgbClr val="003399"/>
                </a:solidFill>
              </a:rPr>
              <a:t>Konferencja „Chemia, geochemia </a:t>
            </a:r>
            <a:endParaRPr lang="pl-PL" sz="1000" b="1" dirty="0" smtClean="0">
              <a:solidFill>
                <a:srgbClr val="003399"/>
              </a:solidFill>
            </a:endParaRPr>
          </a:p>
          <a:p>
            <a:pPr algn="ctr"/>
            <a:r>
              <a:rPr lang="pl-PL" sz="1000" b="1" dirty="0" smtClean="0">
                <a:solidFill>
                  <a:srgbClr val="003399"/>
                </a:solidFill>
              </a:rPr>
              <a:t>i </a:t>
            </a:r>
            <a:r>
              <a:rPr lang="pl-PL" sz="1000" b="1" dirty="0" smtClean="0">
                <a:solidFill>
                  <a:srgbClr val="003399"/>
                </a:solidFill>
              </a:rPr>
              <a:t>ochrona środowiska morskiego”</a:t>
            </a:r>
          </a:p>
          <a:p>
            <a:pPr algn="ctr"/>
            <a:r>
              <a:rPr lang="pl-PL" sz="1000" b="1" dirty="0" smtClean="0">
                <a:solidFill>
                  <a:srgbClr val="003399"/>
                </a:solidFill>
              </a:rPr>
              <a:t> Sopot, 19.10.2018 r.</a:t>
            </a:r>
            <a:endParaRPr lang="pl-PL" sz="1000" b="1" dirty="0">
              <a:solidFill>
                <a:srgbClr val="003399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78222" y="340977"/>
            <a:ext cx="3533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Wpływ gospodarstw rolnych 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Gminy Puck na jakość gleb,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wód śródlądowych i morskich 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- pestycydy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7" name="AutoShape 2" descr="https://mir.gdynia.pl/wp-content/uploads/2018/09/Logo2018png2-1024x96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39" y="5997117"/>
            <a:ext cx="884563" cy="8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ole tekstowe 13"/>
          <p:cNvSpPr txBox="1"/>
          <p:nvPr/>
        </p:nvSpPr>
        <p:spPr>
          <a:xfrm>
            <a:off x="4415924" y="6488444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 smtClean="0">
                <a:solidFill>
                  <a:srgbClr val="003399"/>
                </a:solidFill>
              </a:rPr>
              <a:t>XIII Konferencja „Chemia, geochemia i ochrona środowiska morskiego”</a:t>
            </a:r>
          </a:p>
          <a:p>
            <a:pPr algn="ctr"/>
            <a:r>
              <a:rPr lang="pl-PL" sz="1000" b="1" dirty="0" smtClean="0">
                <a:solidFill>
                  <a:srgbClr val="003399"/>
                </a:solidFill>
              </a:rPr>
              <a:t> Sopot, 19.10.2018 r.</a:t>
            </a:r>
            <a:endParaRPr lang="pl-PL" sz="1000" b="1" dirty="0">
              <a:solidFill>
                <a:srgbClr val="003399"/>
              </a:solidFill>
            </a:endParaRPr>
          </a:p>
        </p:txBody>
      </p:sp>
      <p:pic>
        <p:nvPicPr>
          <p:cNvPr id="6146" name="Picture 2" descr="D:\Users\KTatarowicz\Documents\KASIA C\PRACE prowadzone\WaterPUCK\Konferencja IO_PAN_Sopot\bładzikowski potok\POTOK BŁADZIKOWSKI GIZDEPKA MOL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7" y="576276"/>
            <a:ext cx="7692625" cy="593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załka w prawo 1"/>
          <p:cNvSpPr/>
          <p:nvPr/>
        </p:nvSpPr>
        <p:spPr>
          <a:xfrm>
            <a:off x="1236790" y="4298868"/>
            <a:ext cx="719265" cy="498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1497822" y="4926279"/>
            <a:ext cx="719265" cy="498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4938713" y="3119250"/>
            <a:ext cx="719265" cy="498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4724928" y="540169"/>
            <a:ext cx="719265" cy="4987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 rot="3353369">
            <a:off x="6640144" y="4912422"/>
            <a:ext cx="719265" cy="4987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/>
          <p:cNvSpPr/>
          <p:nvPr/>
        </p:nvSpPr>
        <p:spPr>
          <a:xfrm rot="3613641">
            <a:off x="5728557" y="2622308"/>
            <a:ext cx="719265" cy="4987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 rot="19251862">
            <a:off x="7315155" y="5785663"/>
            <a:ext cx="359633" cy="2493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1138189" y="4801588"/>
            <a:ext cx="359633" cy="2493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 rot="19251862">
            <a:off x="2469357" y="6118983"/>
            <a:ext cx="359633" cy="2493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 rot="2261200">
            <a:off x="6221586" y="2311002"/>
            <a:ext cx="359633" cy="2493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7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91891" y="2266623"/>
            <a:ext cx="5212080" cy="1293323"/>
          </a:xfrm>
        </p:spPr>
        <p:txBody>
          <a:bodyPr rtlCol="0"/>
          <a:lstStyle/>
          <a:p>
            <a:pPr rtl="0"/>
            <a:r>
              <a:rPr lang="pl-PL" dirty="0"/>
              <a:t>Analizy</a:t>
            </a:r>
          </a:p>
        </p:txBody>
      </p:sp>
      <p:pic>
        <p:nvPicPr>
          <p:cNvPr id="6" name="Obraz 5" descr="C:\Documents and Settings\sweslaw.IOPAN\Pulpit\Nowy folder\WPuck_Pasek_RGB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262" y="6137322"/>
            <a:ext cx="3945175" cy="55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071" y="636422"/>
            <a:ext cx="4329739" cy="7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7127024" y="6260946"/>
            <a:ext cx="1731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3399"/>
                </a:solidFill>
              </a:rPr>
              <a:t>Sopot, </a:t>
            </a:r>
            <a:r>
              <a:rPr lang="pl-PL" sz="1400" b="1" dirty="0" smtClean="0">
                <a:solidFill>
                  <a:srgbClr val="003399"/>
                </a:solidFill>
              </a:rPr>
              <a:t>19.10.2018 </a:t>
            </a:r>
            <a:r>
              <a:rPr lang="pl-PL" sz="1400" b="1" dirty="0">
                <a:solidFill>
                  <a:srgbClr val="003399"/>
                </a:solidFill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7634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ole tekstowe 13"/>
          <p:cNvSpPr txBox="1"/>
          <p:nvPr/>
        </p:nvSpPr>
        <p:spPr>
          <a:xfrm>
            <a:off x="4415924" y="6488444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 smtClean="0">
                <a:solidFill>
                  <a:schemeClr val="accent1">
                    <a:lumMod val="75000"/>
                  </a:schemeClr>
                </a:solidFill>
              </a:rPr>
              <a:t>XIII Konferencja „Chemia, geochemia i ochrona środowiska morskiego”</a:t>
            </a:r>
          </a:p>
          <a:p>
            <a:pPr algn="ctr"/>
            <a:r>
              <a:rPr lang="pl-PL" sz="1000" b="1" dirty="0" smtClean="0">
                <a:solidFill>
                  <a:schemeClr val="accent1">
                    <a:lumMod val="75000"/>
                  </a:schemeClr>
                </a:solidFill>
              </a:rPr>
              <a:t> Sopot, 19.10.2018 r.</a:t>
            </a:r>
            <a:endParaRPr lang="pl-PL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17599" y="548569"/>
            <a:ext cx="7652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„Screening”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pestycydów w wodzie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i ziemi </a:t>
            </a:r>
          </a:p>
          <a:p>
            <a:pPr algn="ctr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(GC-MS)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Constantia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93553" y="1719140"/>
            <a:ext cx="7776864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dirty="0" smtClean="0"/>
              <a:t>2,4,5-T-Methylester</a:t>
            </a:r>
            <a:r>
              <a:rPr lang="pl-PL" sz="1200" dirty="0"/>
              <a:t>, 2,4-D-Methylester, </a:t>
            </a:r>
            <a:r>
              <a:rPr lang="pl-PL" sz="1200" dirty="0" err="1"/>
              <a:t>Acetochlor</a:t>
            </a:r>
            <a:r>
              <a:rPr lang="pl-PL" sz="1200" dirty="0"/>
              <a:t>, </a:t>
            </a:r>
            <a:r>
              <a:rPr lang="pl-PL" sz="1200" dirty="0" err="1"/>
              <a:t>Aklonifen</a:t>
            </a:r>
            <a:r>
              <a:rPr lang="pl-PL" sz="1200" dirty="0"/>
              <a:t>, </a:t>
            </a:r>
            <a:r>
              <a:rPr lang="pl-PL" sz="1200" dirty="0" err="1"/>
              <a:t>Akrynatryna</a:t>
            </a:r>
            <a:r>
              <a:rPr lang="pl-PL" sz="1200" dirty="0"/>
              <a:t>, Alachlor, </a:t>
            </a:r>
            <a:r>
              <a:rPr lang="pl-PL" sz="1200" dirty="0" err="1"/>
              <a:t>Aldryna</a:t>
            </a:r>
            <a:r>
              <a:rPr lang="pl-PL" sz="1200" dirty="0"/>
              <a:t>, </a:t>
            </a:r>
            <a:r>
              <a:rPr lang="pl-PL" sz="1200" dirty="0" err="1"/>
              <a:t>Aldryna</a:t>
            </a:r>
            <a:r>
              <a:rPr lang="pl-PL" sz="1200" dirty="0"/>
              <a:t> + Dieldryna, </a:t>
            </a:r>
            <a:r>
              <a:rPr lang="pl-PL" sz="1200" dirty="0" err="1"/>
              <a:t>Alletryna</a:t>
            </a:r>
            <a:r>
              <a:rPr lang="pl-PL" sz="1200" dirty="0"/>
              <a:t>, </a:t>
            </a:r>
            <a:r>
              <a:rPr lang="pl-PL" sz="1200" dirty="0" err="1"/>
              <a:t>Amidithion</a:t>
            </a:r>
            <a:r>
              <a:rPr lang="pl-PL" sz="1200" dirty="0"/>
              <a:t>, Antrachinon, Atrazyna, </a:t>
            </a:r>
            <a:r>
              <a:rPr lang="pl-PL" sz="1200" dirty="0" err="1"/>
              <a:t>Azakonazol</a:t>
            </a:r>
            <a:r>
              <a:rPr lang="pl-PL" sz="1200" dirty="0"/>
              <a:t>, </a:t>
            </a:r>
            <a:r>
              <a:rPr lang="pl-PL" sz="1200" dirty="0" err="1"/>
              <a:t>Azynofos</a:t>
            </a:r>
            <a:r>
              <a:rPr lang="pl-PL" sz="1200" dirty="0"/>
              <a:t> etylowy, </a:t>
            </a:r>
            <a:r>
              <a:rPr lang="pl-PL" sz="1200" dirty="0" err="1"/>
              <a:t>Azynofos</a:t>
            </a:r>
            <a:r>
              <a:rPr lang="pl-PL" sz="1200" dirty="0"/>
              <a:t> metylowy, </a:t>
            </a:r>
            <a:r>
              <a:rPr lang="pl-PL" sz="1200" dirty="0" err="1"/>
              <a:t>Azoksystrobina</a:t>
            </a:r>
            <a:r>
              <a:rPr lang="pl-PL" sz="1200" dirty="0"/>
              <a:t>, </a:t>
            </a:r>
            <a:r>
              <a:rPr lang="pl-PL" sz="1200" dirty="0" err="1"/>
              <a:t>Benfluralin</a:t>
            </a:r>
            <a:r>
              <a:rPr lang="pl-PL" sz="1200" dirty="0"/>
              <a:t>, </a:t>
            </a:r>
            <a:r>
              <a:rPr lang="pl-PL" sz="1200" dirty="0" err="1"/>
              <a:t>Benoxacor</a:t>
            </a:r>
            <a:r>
              <a:rPr lang="pl-PL" sz="1200" dirty="0"/>
              <a:t>, </a:t>
            </a:r>
            <a:r>
              <a:rPr lang="pl-PL" sz="1200" dirty="0" err="1"/>
              <a:t>Benzoylprop-ethyl</a:t>
            </a:r>
            <a:r>
              <a:rPr lang="pl-PL" sz="1200" dirty="0"/>
              <a:t>, </a:t>
            </a:r>
            <a:r>
              <a:rPr lang="pl-PL" sz="1200" dirty="0" err="1"/>
              <a:t>Bifenox</a:t>
            </a:r>
            <a:r>
              <a:rPr lang="pl-PL" sz="1200" dirty="0"/>
              <a:t>, </a:t>
            </a:r>
            <a:r>
              <a:rPr lang="pl-PL" sz="1200" dirty="0" err="1"/>
              <a:t>Binapacryl</a:t>
            </a:r>
            <a:r>
              <a:rPr lang="pl-PL" sz="1200" dirty="0"/>
              <a:t>, </a:t>
            </a:r>
            <a:r>
              <a:rPr lang="pl-PL" sz="1200" dirty="0" err="1"/>
              <a:t>Bifentryna</a:t>
            </a:r>
            <a:r>
              <a:rPr lang="pl-PL" sz="1200" dirty="0"/>
              <a:t>, </a:t>
            </a:r>
            <a:r>
              <a:rPr lang="pl-PL" sz="1200" dirty="0" err="1"/>
              <a:t>Bitertanol</a:t>
            </a:r>
            <a:r>
              <a:rPr lang="pl-PL" sz="1200" dirty="0"/>
              <a:t>, </a:t>
            </a:r>
            <a:r>
              <a:rPr lang="pl-PL" sz="1200" dirty="0" err="1"/>
              <a:t>Boskalid</a:t>
            </a:r>
            <a:r>
              <a:rPr lang="pl-PL" sz="1200" dirty="0"/>
              <a:t>, </a:t>
            </a:r>
            <a:r>
              <a:rPr lang="pl-PL" sz="1200" dirty="0" err="1"/>
              <a:t>Bromofenvinphos</a:t>
            </a:r>
            <a:r>
              <a:rPr lang="pl-PL" sz="1200" dirty="0"/>
              <a:t>, </a:t>
            </a:r>
            <a:r>
              <a:rPr lang="pl-PL" sz="1200" dirty="0" err="1"/>
              <a:t>Bromocyclen</a:t>
            </a:r>
            <a:r>
              <a:rPr lang="pl-PL" sz="1200" dirty="0"/>
              <a:t>, </a:t>
            </a:r>
            <a:r>
              <a:rPr lang="pl-PL" sz="1200" dirty="0" err="1"/>
              <a:t>Bromofos</a:t>
            </a:r>
            <a:r>
              <a:rPr lang="pl-PL" sz="1200" dirty="0"/>
              <a:t> metylowy, </a:t>
            </a:r>
            <a:r>
              <a:rPr lang="pl-PL" sz="1200" dirty="0" err="1"/>
              <a:t>Bromofos</a:t>
            </a:r>
            <a:r>
              <a:rPr lang="pl-PL" sz="1200" dirty="0"/>
              <a:t> etylowy, </a:t>
            </a:r>
            <a:r>
              <a:rPr lang="pl-PL" sz="1200" dirty="0" err="1"/>
              <a:t>Bromopropylat</a:t>
            </a:r>
            <a:r>
              <a:rPr lang="pl-PL" sz="1200" dirty="0"/>
              <a:t>, </a:t>
            </a:r>
            <a:r>
              <a:rPr lang="pl-PL" sz="1200" dirty="0" err="1"/>
              <a:t>Buprofezyna</a:t>
            </a:r>
            <a:r>
              <a:rPr lang="pl-PL" sz="1200" dirty="0"/>
              <a:t>, </a:t>
            </a:r>
            <a:r>
              <a:rPr lang="pl-PL" sz="1200" dirty="0" err="1"/>
              <a:t>Butachlor</a:t>
            </a:r>
            <a:r>
              <a:rPr lang="pl-PL" sz="1200" dirty="0"/>
              <a:t>, </a:t>
            </a:r>
            <a:r>
              <a:rPr lang="pl-PL" sz="1200" dirty="0" err="1"/>
              <a:t>Butamifos</a:t>
            </a:r>
            <a:r>
              <a:rPr lang="pl-PL" sz="1200" dirty="0"/>
              <a:t>, </a:t>
            </a:r>
            <a:r>
              <a:rPr lang="pl-PL" sz="1200" dirty="0" err="1"/>
              <a:t>Butralin</a:t>
            </a:r>
            <a:r>
              <a:rPr lang="pl-PL" sz="1200" dirty="0"/>
              <a:t>, </a:t>
            </a:r>
            <a:r>
              <a:rPr lang="pl-PL" sz="1200" dirty="0" err="1"/>
              <a:t>Kadusafos</a:t>
            </a:r>
            <a:r>
              <a:rPr lang="pl-PL" sz="1200" dirty="0"/>
              <a:t>, </a:t>
            </a:r>
            <a:r>
              <a:rPr lang="pl-PL" sz="1200" dirty="0" err="1"/>
              <a:t>Kaptafol</a:t>
            </a:r>
            <a:r>
              <a:rPr lang="pl-PL" sz="1200" dirty="0"/>
              <a:t>, Kaptan, </a:t>
            </a:r>
            <a:r>
              <a:rPr lang="pl-PL" sz="1200" dirty="0" err="1"/>
              <a:t>Karbofenotion</a:t>
            </a:r>
            <a:r>
              <a:rPr lang="pl-PL" sz="1200" dirty="0"/>
              <a:t>, </a:t>
            </a:r>
            <a:r>
              <a:rPr lang="pl-PL" sz="1200" dirty="0" err="1"/>
              <a:t>Carbophenothion-methyl</a:t>
            </a:r>
            <a:r>
              <a:rPr lang="pl-PL" sz="1200" dirty="0"/>
              <a:t>, </a:t>
            </a:r>
            <a:r>
              <a:rPr lang="pl-PL" sz="1200" dirty="0" err="1"/>
              <a:t>Carfentrazone-ethyl</a:t>
            </a:r>
            <a:r>
              <a:rPr lang="pl-PL" sz="1200" dirty="0"/>
              <a:t>, </a:t>
            </a:r>
            <a:r>
              <a:rPr lang="pl-PL" sz="1200" dirty="0" err="1"/>
              <a:t>Chinometionat</a:t>
            </a:r>
            <a:r>
              <a:rPr lang="pl-PL" sz="1200" dirty="0"/>
              <a:t>, </a:t>
            </a:r>
            <a:r>
              <a:rPr lang="pl-PL" sz="1200" dirty="0" err="1"/>
              <a:t>Chlorbenzyd</a:t>
            </a:r>
            <a:r>
              <a:rPr lang="pl-PL" sz="1200" dirty="0"/>
              <a:t>, </a:t>
            </a:r>
            <a:r>
              <a:rPr lang="pl-PL" sz="1200" dirty="0" err="1"/>
              <a:t>Chlordane</a:t>
            </a:r>
            <a:r>
              <a:rPr lang="pl-PL" sz="1200" dirty="0"/>
              <a:t> (</a:t>
            </a:r>
            <a:r>
              <a:rPr lang="pl-PL" sz="1200" dirty="0" err="1"/>
              <a:t>total</a:t>
            </a:r>
            <a:r>
              <a:rPr lang="pl-PL" sz="1200" dirty="0"/>
              <a:t>), alfa-Chlordan, </a:t>
            </a:r>
            <a:r>
              <a:rPr lang="pl-PL" sz="1200" dirty="0" err="1"/>
              <a:t>Chlordane</a:t>
            </a:r>
            <a:r>
              <a:rPr lang="pl-PL" sz="1200" dirty="0"/>
              <a:t>, </a:t>
            </a:r>
            <a:r>
              <a:rPr lang="pl-PL" sz="1200" dirty="0" err="1"/>
              <a:t>oxy</a:t>
            </a:r>
            <a:r>
              <a:rPr lang="pl-PL" sz="1200" dirty="0"/>
              <a:t>-, gamma/trans-Chlordan, </a:t>
            </a:r>
            <a:r>
              <a:rPr lang="pl-PL" sz="1200" dirty="0" err="1"/>
              <a:t>Chlordecon</a:t>
            </a:r>
            <a:r>
              <a:rPr lang="pl-PL" sz="1200" dirty="0"/>
              <a:t>, </a:t>
            </a:r>
            <a:r>
              <a:rPr lang="pl-PL" sz="1200" dirty="0" err="1"/>
              <a:t>Chlorethoksyfos</a:t>
            </a:r>
            <a:r>
              <a:rPr lang="pl-PL" sz="1200" dirty="0"/>
              <a:t>, </a:t>
            </a:r>
            <a:r>
              <a:rPr lang="pl-PL" sz="1200" dirty="0" err="1"/>
              <a:t>Chlorfenapyr</a:t>
            </a:r>
            <a:r>
              <a:rPr lang="pl-PL" sz="1200" dirty="0"/>
              <a:t>, </a:t>
            </a:r>
            <a:r>
              <a:rPr lang="pl-PL" sz="1200" dirty="0" err="1"/>
              <a:t>Chlorfenprop-methyl</a:t>
            </a:r>
            <a:r>
              <a:rPr lang="pl-PL" sz="1200" dirty="0"/>
              <a:t>, </a:t>
            </a:r>
            <a:r>
              <a:rPr lang="pl-PL" sz="1200" dirty="0" err="1"/>
              <a:t>Chlorfenson</a:t>
            </a:r>
            <a:r>
              <a:rPr lang="pl-PL" sz="1200" dirty="0"/>
              <a:t>, Chlorfenwinfos, </a:t>
            </a:r>
            <a:r>
              <a:rPr lang="pl-PL" sz="1200" dirty="0" err="1"/>
              <a:t>Chloridazon</a:t>
            </a:r>
            <a:r>
              <a:rPr lang="pl-PL" sz="1200" dirty="0"/>
              <a:t>, </a:t>
            </a:r>
            <a:r>
              <a:rPr lang="pl-PL" sz="1200" dirty="0" err="1"/>
              <a:t>Chlormephos</a:t>
            </a:r>
            <a:r>
              <a:rPr lang="pl-PL" sz="1200" dirty="0"/>
              <a:t>, </a:t>
            </a:r>
            <a:r>
              <a:rPr lang="pl-PL" sz="1200" dirty="0" err="1"/>
              <a:t>Chlorobenzylat</a:t>
            </a:r>
            <a:r>
              <a:rPr lang="pl-PL" sz="1200" dirty="0"/>
              <a:t>, </a:t>
            </a:r>
            <a:r>
              <a:rPr lang="pl-PL" sz="1200" dirty="0" err="1"/>
              <a:t>Chloroneb</a:t>
            </a:r>
            <a:r>
              <a:rPr lang="pl-PL" sz="1200" dirty="0"/>
              <a:t>, </a:t>
            </a:r>
            <a:r>
              <a:rPr lang="pl-PL" sz="1200" dirty="0" err="1"/>
              <a:t>Chloropropylat</a:t>
            </a:r>
            <a:r>
              <a:rPr lang="pl-PL" sz="1200" dirty="0"/>
              <a:t>, </a:t>
            </a:r>
            <a:r>
              <a:rPr lang="pl-PL" sz="1200" dirty="0" err="1"/>
              <a:t>Chlorotalonil</a:t>
            </a:r>
            <a:r>
              <a:rPr lang="pl-PL" sz="1200" dirty="0"/>
              <a:t>, </a:t>
            </a:r>
            <a:r>
              <a:rPr lang="pl-PL" sz="1200" dirty="0" err="1"/>
              <a:t>Chlorpiryfos</a:t>
            </a:r>
            <a:r>
              <a:rPr lang="pl-PL" sz="1200" dirty="0"/>
              <a:t> etylowy, </a:t>
            </a:r>
            <a:r>
              <a:rPr lang="pl-PL" sz="1200" dirty="0" err="1"/>
              <a:t>Chlorpiryfos</a:t>
            </a:r>
            <a:r>
              <a:rPr lang="pl-PL" sz="1200" dirty="0"/>
              <a:t> metylowy, </a:t>
            </a:r>
            <a:r>
              <a:rPr lang="pl-PL" sz="1200" dirty="0" err="1"/>
              <a:t>Chlorthal-dimethyl</a:t>
            </a:r>
            <a:r>
              <a:rPr lang="pl-PL" sz="1200" dirty="0"/>
              <a:t>, </a:t>
            </a:r>
            <a:r>
              <a:rPr lang="pl-PL" sz="1200" dirty="0" err="1"/>
              <a:t>Chlorotion</a:t>
            </a:r>
            <a:r>
              <a:rPr lang="pl-PL" sz="1200" dirty="0"/>
              <a:t>, </a:t>
            </a:r>
            <a:r>
              <a:rPr lang="pl-PL" sz="1200" dirty="0" err="1"/>
              <a:t>Chlortiofos</a:t>
            </a:r>
            <a:r>
              <a:rPr lang="pl-PL" sz="1200" dirty="0"/>
              <a:t>, </a:t>
            </a:r>
            <a:r>
              <a:rPr lang="pl-PL" sz="1200" dirty="0" err="1"/>
              <a:t>Chlozolinate</a:t>
            </a:r>
            <a:r>
              <a:rPr lang="pl-PL" sz="1200" dirty="0"/>
              <a:t>, </a:t>
            </a:r>
            <a:r>
              <a:rPr lang="pl-PL" sz="1200" dirty="0" err="1"/>
              <a:t>Cinidon-ethyl</a:t>
            </a:r>
            <a:r>
              <a:rPr lang="pl-PL" sz="1200" dirty="0"/>
              <a:t>, </a:t>
            </a:r>
            <a:r>
              <a:rPr lang="pl-PL" sz="1200" dirty="0" err="1"/>
              <a:t>Clodinafoppropargyl</a:t>
            </a:r>
            <a:r>
              <a:rPr lang="pl-PL" sz="1200" dirty="0"/>
              <a:t>, </a:t>
            </a:r>
            <a:r>
              <a:rPr lang="pl-PL" sz="1200" dirty="0" err="1"/>
              <a:t>Kumafos</a:t>
            </a:r>
            <a:r>
              <a:rPr lang="pl-PL" sz="1200" dirty="0"/>
              <a:t>, </a:t>
            </a:r>
            <a:r>
              <a:rPr lang="pl-PL" sz="1200" dirty="0" err="1"/>
              <a:t>Crotoxyphos</a:t>
            </a:r>
            <a:r>
              <a:rPr lang="pl-PL" sz="1200" dirty="0"/>
              <a:t>, </a:t>
            </a:r>
            <a:r>
              <a:rPr lang="pl-PL" sz="1200" dirty="0" err="1"/>
              <a:t>Cyjanofenfos</a:t>
            </a:r>
            <a:r>
              <a:rPr lang="pl-PL" sz="1200" dirty="0"/>
              <a:t>, </a:t>
            </a:r>
            <a:r>
              <a:rPr lang="pl-PL" sz="1200" dirty="0" err="1"/>
              <a:t>Cyanophos</a:t>
            </a:r>
            <a:r>
              <a:rPr lang="pl-PL" sz="1200" dirty="0"/>
              <a:t>, </a:t>
            </a:r>
            <a:r>
              <a:rPr lang="pl-PL" sz="1200" dirty="0" err="1"/>
              <a:t>Cyflutryna</a:t>
            </a:r>
            <a:r>
              <a:rPr lang="pl-PL" sz="1200" dirty="0"/>
              <a:t>, </a:t>
            </a:r>
            <a:r>
              <a:rPr lang="pl-PL" sz="1200" dirty="0" err="1"/>
              <a:t>lambdaCyhalotryna</a:t>
            </a:r>
            <a:r>
              <a:rPr lang="pl-PL" sz="1200" dirty="0"/>
              <a:t>, </a:t>
            </a:r>
            <a:r>
              <a:rPr lang="pl-PL" sz="1200" dirty="0" err="1"/>
              <a:t>Cypermetryna</a:t>
            </a:r>
            <a:r>
              <a:rPr lang="pl-PL" sz="1200" dirty="0"/>
              <a:t>, </a:t>
            </a:r>
            <a:r>
              <a:rPr lang="pl-PL" sz="1200" dirty="0" err="1"/>
              <a:t>Cyphenothrin</a:t>
            </a:r>
            <a:r>
              <a:rPr lang="pl-PL" sz="1200" dirty="0"/>
              <a:t>, </a:t>
            </a:r>
            <a:r>
              <a:rPr lang="pl-PL" sz="1200" dirty="0" err="1"/>
              <a:t>Cyprokonazol</a:t>
            </a:r>
            <a:r>
              <a:rPr lang="pl-PL" sz="1200" dirty="0"/>
              <a:t>, DDD-</a:t>
            </a:r>
            <a:r>
              <a:rPr lang="pl-PL" sz="1200" dirty="0" err="1"/>
              <a:t>o,p</a:t>
            </a:r>
            <a:r>
              <a:rPr lang="pl-PL" sz="1200" dirty="0"/>
              <a:t>, DDE-</a:t>
            </a:r>
            <a:r>
              <a:rPr lang="pl-PL" sz="1200" dirty="0" err="1"/>
              <a:t>o,p</a:t>
            </a:r>
            <a:r>
              <a:rPr lang="pl-PL" sz="1200" dirty="0"/>
              <a:t>, DDT (</a:t>
            </a:r>
            <a:r>
              <a:rPr lang="pl-PL" sz="1200" dirty="0" err="1"/>
              <a:t>p,p</a:t>
            </a:r>
            <a:r>
              <a:rPr lang="pl-PL" sz="1200" dirty="0"/>
              <a:t>'-DDT +</a:t>
            </a:r>
            <a:r>
              <a:rPr lang="pl-PL" sz="1200" dirty="0" err="1"/>
              <a:t>o,p'-DDT+p,p'-DDE+p,p'-TDE</a:t>
            </a:r>
            <a:r>
              <a:rPr lang="pl-PL" sz="1200" dirty="0"/>
              <a:t>), </a:t>
            </a:r>
            <a:r>
              <a:rPr lang="pl-PL" sz="1200" dirty="0" err="1"/>
              <a:t>Deltametryna</a:t>
            </a:r>
            <a:r>
              <a:rPr lang="pl-PL" sz="1200" dirty="0"/>
              <a:t>, </a:t>
            </a:r>
            <a:r>
              <a:rPr lang="pl-PL" sz="1200" dirty="0" err="1"/>
              <a:t>Dialifos</a:t>
            </a:r>
            <a:r>
              <a:rPr lang="pl-PL" sz="1200" dirty="0"/>
              <a:t>, Di-</a:t>
            </a:r>
            <a:r>
              <a:rPr lang="pl-PL" sz="1200" dirty="0" err="1"/>
              <a:t>allate</a:t>
            </a:r>
            <a:r>
              <a:rPr lang="pl-PL" sz="1200" dirty="0"/>
              <a:t>, </a:t>
            </a:r>
            <a:r>
              <a:rPr lang="pl-PL" sz="1200" dirty="0" err="1"/>
              <a:t>Diazynon</a:t>
            </a:r>
            <a:r>
              <a:rPr lang="pl-PL" sz="1200" dirty="0"/>
              <a:t>, 4,4- </a:t>
            </a:r>
            <a:r>
              <a:rPr lang="pl-PL" sz="1200" dirty="0" err="1"/>
              <a:t>Dibromobenzophenone</a:t>
            </a:r>
            <a:r>
              <a:rPr lang="pl-PL" sz="1200" dirty="0"/>
              <a:t>, </a:t>
            </a:r>
            <a:r>
              <a:rPr lang="pl-PL" sz="1200" dirty="0" err="1"/>
              <a:t>Dicapthon</a:t>
            </a:r>
            <a:r>
              <a:rPr lang="pl-PL" sz="1200" dirty="0"/>
              <a:t>, </a:t>
            </a:r>
            <a:r>
              <a:rPr lang="pl-PL" sz="1200" dirty="0" err="1"/>
              <a:t>Dichlobenil</a:t>
            </a:r>
            <a:r>
              <a:rPr lang="pl-PL" sz="1200" dirty="0"/>
              <a:t>, </a:t>
            </a:r>
            <a:r>
              <a:rPr lang="pl-PL" sz="1200" dirty="0" err="1"/>
              <a:t>Dichlofention</a:t>
            </a:r>
            <a:r>
              <a:rPr lang="pl-PL" sz="1200" dirty="0"/>
              <a:t>, </a:t>
            </a:r>
            <a:r>
              <a:rPr lang="pl-PL" sz="1200" dirty="0" err="1"/>
              <a:t>Dichlofluanid</a:t>
            </a:r>
            <a:r>
              <a:rPr lang="pl-PL" sz="1200" dirty="0"/>
              <a:t>, </a:t>
            </a:r>
            <a:r>
              <a:rPr lang="pl-PL" sz="1200" dirty="0" err="1"/>
              <a:t>Dichloran</a:t>
            </a:r>
            <a:r>
              <a:rPr lang="pl-PL" sz="1200" dirty="0"/>
              <a:t>, </a:t>
            </a:r>
            <a:r>
              <a:rPr lang="pl-PL" sz="1200" dirty="0" err="1"/>
              <a:t>Dichlorfos</a:t>
            </a:r>
            <a:r>
              <a:rPr lang="pl-PL" sz="1200" dirty="0"/>
              <a:t>, </a:t>
            </a:r>
            <a:r>
              <a:rPr lang="pl-PL" sz="1200" dirty="0" err="1"/>
              <a:t>Diclofop-methyl</a:t>
            </a:r>
            <a:r>
              <a:rPr lang="pl-PL" sz="1200" dirty="0"/>
              <a:t>, </a:t>
            </a:r>
            <a:r>
              <a:rPr lang="pl-PL" sz="1200" dirty="0" err="1"/>
              <a:t>Dikofol</a:t>
            </a:r>
            <a:r>
              <a:rPr lang="pl-PL" sz="1200" dirty="0"/>
              <a:t> (suma), </a:t>
            </a:r>
            <a:r>
              <a:rPr lang="pl-PL" sz="1200" dirty="0" err="1"/>
              <a:t>Dikofol</a:t>
            </a:r>
            <a:r>
              <a:rPr lang="pl-PL" sz="1200" dirty="0"/>
              <a:t>, </a:t>
            </a:r>
            <a:r>
              <a:rPr lang="pl-PL" sz="1200" dirty="0" err="1"/>
              <a:t>o,p</a:t>
            </a:r>
            <a:r>
              <a:rPr lang="pl-PL" sz="1200" dirty="0"/>
              <a:t>-, </a:t>
            </a:r>
            <a:r>
              <a:rPr lang="pl-PL" sz="1200" dirty="0" err="1"/>
              <a:t>Dikofol</a:t>
            </a:r>
            <a:r>
              <a:rPr lang="pl-PL" sz="1200" dirty="0"/>
              <a:t>, </a:t>
            </a:r>
            <a:r>
              <a:rPr lang="pl-PL" sz="1200" dirty="0" err="1"/>
              <a:t>p,p</a:t>
            </a:r>
            <a:r>
              <a:rPr lang="pl-PL" sz="1200" dirty="0"/>
              <a:t>-, </a:t>
            </a:r>
            <a:r>
              <a:rPr lang="pl-PL" sz="1200" dirty="0" err="1"/>
              <a:t>Dicrotophos</a:t>
            </a:r>
            <a:r>
              <a:rPr lang="pl-PL" sz="1200" dirty="0"/>
              <a:t>, Dieldryna, </a:t>
            </a:r>
            <a:r>
              <a:rPr lang="pl-PL" sz="1200" dirty="0" err="1"/>
              <a:t>Dienochlor</a:t>
            </a:r>
            <a:r>
              <a:rPr lang="pl-PL" sz="1200" dirty="0"/>
              <a:t>, </a:t>
            </a:r>
            <a:r>
              <a:rPr lang="pl-PL" sz="1200" dirty="0" err="1"/>
              <a:t>Difenokonazol</a:t>
            </a:r>
            <a:r>
              <a:rPr lang="pl-PL" sz="1200" dirty="0"/>
              <a:t>, </a:t>
            </a:r>
            <a:r>
              <a:rPr lang="pl-PL" sz="1200" dirty="0" err="1"/>
              <a:t>Diflufenican</a:t>
            </a:r>
            <a:r>
              <a:rPr lang="pl-PL" sz="1200" dirty="0"/>
              <a:t>, </a:t>
            </a:r>
            <a:r>
              <a:rPr lang="pl-PL" sz="1200" dirty="0" err="1"/>
              <a:t>Dimefox</a:t>
            </a:r>
            <a:r>
              <a:rPr lang="pl-PL" sz="1200" dirty="0"/>
              <a:t>, </a:t>
            </a:r>
            <a:r>
              <a:rPr lang="pl-PL" sz="1200" dirty="0" err="1"/>
              <a:t>Dimetachlor</a:t>
            </a:r>
            <a:r>
              <a:rPr lang="pl-PL" sz="1200" dirty="0"/>
              <a:t>, </a:t>
            </a:r>
            <a:r>
              <a:rPr lang="pl-PL" sz="1200" dirty="0" err="1"/>
              <a:t>Dimethipine</a:t>
            </a:r>
            <a:r>
              <a:rPr lang="pl-PL" sz="1200" dirty="0"/>
              <a:t>, </a:t>
            </a:r>
            <a:r>
              <a:rPr lang="pl-PL" sz="1200" dirty="0" err="1"/>
              <a:t>Dimetoat</a:t>
            </a:r>
            <a:r>
              <a:rPr lang="pl-PL" sz="1200" dirty="0"/>
              <a:t>, </a:t>
            </a:r>
            <a:r>
              <a:rPr lang="pl-PL" sz="1200" dirty="0" err="1"/>
              <a:t>Dimetomorf</a:t>
            </a:r>
            <a:r>
              <a:rPr lang="pl-PL" sz="1200" dirty="0"/>
              <a:t>, </a:t>
            </a:r>
            <a:r>
              <a:rPr lang="pl-PL" sz="1200" dirty="0" err="1"/>
              <a:t>Dinikonazol</a:t>
            </a:r>
            <a:r>
              <a:rPr lang="pl-PL" sz="1200" dirty="0"/>
              <a:t>, </a:t>
            </a:r>
            <a:r>
              <a:rPr lang="pl-PL" sz="1200" dirty="0" err="1"/>
              <a:t>Dinitramine</a:t>
            </a:r>
            <a:r>
              <a:rPr lang="pl-PL" sz="1200" dirty="0"/>
              <a:t>, </a:t>
            </a:r>
            <a:r>
              <a:rPr lang="pl-PL" sz="1200" dirty="0" err="1"/>
              <a:t>Dinobuton</a:t>
            </a:r>
            <a:r>
              <a:rPr lang="pl-PL" sz="1200" dirty="0"/>
              <a:t>, </a:t>
            </a:r>
            <a:r>
              <a:rPr lang="pl-PL" sz="1200" dirty="0" err="1"/>
              <a:t>Disulfoton</a:t>
            </a:r>
            <a:r>
              <a:rPr lang="pl-PL" sz="1200" dirty="0"/>
              <a:t>, </a:t>
            </a:r>
            <a:r>
              <a:rPr lang="pl-PL" sz="1200" dirty="0" err="1"/>
              <a:t>Disulfoton</a:t>
            </a:r>
            <a:r>
              <a:rPr lang="pl-PL" sz="1200" dirty="0"/>
              <a:t>, sulfon, </a:t>
            </a:r>
            <a:r>
              <a:rPr lang="pl-PL" sz="1200" dirty="0" err="1"/>
              <a:t>Ditalimfos</a:t>
            </a:r>
            <a:r>
              <a:rPr lang="pl-PL" sz="1200" dirty="0"/>
              <a:t>, </a:t>
            </a:r>
            <a:r>
              <a:rPr lang="pl-PL" sz="1200" dirty="0" err="1"/>
              <a:t>Edifenphos</a:t>
            </a:r>
            <a:r>
              <a:rPr lang="pl-PL" sz="1200" dirty="0"/>
              <a:t>, Endosulfan (suma izomerów), alfa-Endosulfan, Siarczan </a:t>
            </a:r>
            <a:r>
              <a:rPr lang="pl-PL" sz="1200" dirty="0" err="1"/>
              <a:t>endosulfanu</a:t>
            </a:r>
            <a:r>
              <a:rPr lang="pl-PL" sz="1200" dirty="0"/>
              <a:t>, beta-Endosulfan, </a:t>
            </a:r>
            <a:r>
              <a:rPr lang="pl-PL" sz="1200" dirty="0" err="1"/>
              <a:t>Endryna</a:t>
            </a:r>
            <a:r>
              <a:rPr lang="pl-PL" sz="1200" dirty="0"/>
              <a:t>, </a:t>
            </a:r>
            <a:r>
              <a:rPr lang="pl-PL" sz="1200" dirty="0" err="1"/>
              <a:t>Ketoendrin</a:t>
            </a:r>
            <a:r>
              <a:rPr lang="pl-PL" sz="1200" dirty="0"/>
              <a:t>-delta, EPN, </a:t>
            </a:r>
            <a:r>
              <a:rPr lang="pl-PL" sz="1200" dirty="0" err="1"/>
              <a:t>Epoksykonazol</a:t>
            </a:r>
            <a:r>
              <a:rPr lang="pl-PL" sz="1200" dirty="0"/>
              <a:t>, </a:t>
            </a:r>
            <a:r>
              <a:rPr lang="pl-PL" sz="1200" dirty="0" err="1"/>
              <a:t>Etaconazole</a:t>
            </a:r>
            <a:r>
              <a:rPr lang="pl-PL" sz="1200" dirty="0"/>
              <a:t>, </a:t>
            </a:r>
            <a:r>
              <a:rPr lang="pl-PL" sz="1200" dirty="0" err="1"/>
              <a:t>Ethalfluralin</a:t>
            </a:r>
            <a:r>
              <a:rPr lang="pl-PL" sz="1200" dirty="0"/>
              <a:t>, </a:t>
            </a:r>
            <a:r>
              <a:rPr lang="pl-PL" sz="1200" dirty="0" err="1"/>
              <a:t>Etion</a:t>
            </a:r>
            <a:r>
              <a:rPr lang="pl-PL" sz="1200" dirty="0"/>
              <a:t>, </a:t>
            </a:r>
            <a:r>
              <a:rPr lang="pl-PL" sz="1200" dirty="0" err="1"/>
              <a:t>Ethiprol</a:t>
            </a:r>
            <a:r>
              <a:rPr lang="pl-PL" sz="1200" dirty="0"/>
              <a:t>, </a:t>
            </a:r>
            <a:r>
              <a:rPr lang="pl-PL" sz="1200" dirty="0" err="1"/>
              <a:t>Etofumesat</a:t>
            </a:r>
            <a:r>
              <a:rPr lang="pl-PL" sz="1200" dirty="0"/>
              <a:t>, </a:t>
            </a:r>
            <a:r>
              <a:rPr lang="pl-PL" sz="1200" dirty="0" err="1"/>
              <a:t>Etoprofos</a:t>
            </a:r>
            <a:r>
              <a:rPr lang="pl-PL" sz="1200" dirty="0"/>
              <a:t>, </a:t>
            </a:r>
            <a:r>
              <a:rPr lang="pl-PL" sz="1200" dirty="0" err="1"/>
              <a:t>Etridiazole</a:t>
            </a:r>
            <a:r>
              <a:rPr lang="pl-PL" sz="1200" dirty="0"/>
              <a:t>, </a:t>
            </a:r>
            <a:r>
              <a:rPr lang="pl-PL" sz="1200" dirty="0" err="1"/>
              <a:t>Etrimfos</a:t>
            </a:r>
            <a:r>
              <a:rPr lang="pl-PL" sz="1200" dirty="0"/>
              <a:t>, </a:t>
            </a:r>
            <a:r>
              <a:rPr lang="pl-PL" sz="1200" dirty="0" err="1"/>
              <a:t>Famophos</a:t>
            </a:r>
            <a:r>
              <a:rPr lang="pl-PL" sz="1200" dirty="0"/>
              <a:t>, </a:t>
            </a:r>
            <a:r>
              <a:rPr lang="pl-PL" sz="1200" dirty="0" err="1"/>
              <a:t>Famoksadon</a:t>
            </a:r>
            <a:r>
              <a:rPr lang="pl-PL" sz="1200" dirty="0"/>
              <a:t>, </a:t>
            </a:r>
            <a:r>
              <a:rPr lang="pl-PL" sz="1200" dirty="0" err="1"/>
              <a:t>Fenamidon</a:t>
            </a:r>
            <a:r>
              <a:rPr lang="pl-PL" sz="1200" dirty="0"/>
              <a:t>, </a:t>
            </a:r>
            <a:r>
              <a:rPr lang="pl-PL" sz="1200" dirty="0" err="1"/>
              <a:t>Fenamifos</a:t>
            </a:r>
            <a:r>
              <a:rPr lang="pl-PL" sz="1200" dirty="0"/>
              <a:t> suma izomerów, </a:t>
            </a:r>
            <a:r>
              <a:rPr lang="pl-PL" sz="1200" dirty="0" err="1"/>
              <a:t>Fenarimol</a:t>
            </a:r>
            <a:r>
              <a:rPr lang="pl-PL" sz="1200" dirty="0"/>
              <a:t>, </a:t>
            </a:r>
            <a:r>
              <a:rPr lang="pl-PL" sz="1200" dirty="0" err="1"/>
              <a:t>Fenbukonazol</a:t>
            </a:r>
            <a:r>
              <a:rPr lang="pl-PL" sz="1200" dirty="0"/>
              <a:t>, </a:t>
            </a:r>
            <a:r>
              <a:rPr lang="pl-PL" sz="1200" dirty="0" err="1"/>
              <a:t>Fenchlorazole</a:t>
            </a:r>
            <a:r>
              <a:rPr lang="pl-PL" sz="1200" dirty="0"/>
              <a:t>, </a:t>
            </a:r>
            <a:r>
              <a:rPr lang="pl-PL" sz="1200" dirty="0" err="1"/>
              <a:t>Fenchlorofos</a:t>
            </a:r>
            <a:r>
              <a:rPr lang="pl-PL" sz="1200" dirty="0"/>
              <a:t>, </a:t>
            </a:r>
            <a:r>
              <a:rPr lang="pl-PL" sz="1200" dirty="0" err="1"/>
              <a:t>Fenfluthrine</a:t>
            </a:r>
            <a:r>
              <a:rPr lang="pl-PL" sz="1200" dirty="0"/>
              <a:t>, </a:t>
            </a:r>
            <a:r>
              <a:rPr lang="pl-PL" sz="1200" dirty="0" err="1"/>
              <a:t>Fenheksamid</a:t>
            </a:r>
            <a:r>
              <a:rPr lang="pl-PL" sz="1200" dirty="0"/>
              <a:t>, </a:t>
            </a:r>
            <a:r>
              <a:rPr lang="pl-PL" sz="1200" dirty="0" err="1"/>
              <a:t>Fenitrotion</a:t>
            </a:r>
            <a:r>
              <a:rPr lang="pl-PL" sz="1200" dirty="0"/>
              <a:t>, </a:t>
            </a:r>
            <a:r>
              <a:rPr lang="pl-PL" sz="1200" dirty="0" err="1"/>
              <a:t>Fenoxaprop-ethyl</a:t>
            </a:r>
            <a:r>
              <a:rPr lang="pl-PL" sz="1200" dirty="0"/>
              <a:t>, </a:t>
            </a:r>
            <a:r>
              <a:rPr lang="pl-PL" sz="1200" dirty="0" err="1"/>
              <a:t>Fenpiclonil</a:t>
            </a:r>
            <a:r>
              <a:rPr lang="pl-PL" sz="1200" dirty="0"/>
              <a:t>, </a:t>
            </a:r>
            <a:r>
              <a:rPr lang="pl-PL" sz="1200" dirty="0" err="1"/>
              <a:t>Fenpropatryna</a:t>
            </a:r>
            <a:r>
              <a:rPr lang="pl-PL" sz="1200" dirty="0"/>
              <a:t>, </a:t>
            </a:r>
            <a:r>
              <a:rPr lang="pl-PL" sz="1200" dirty="0" err="1"/>
              <a:t>Fenpropimorf</a:t>
            </a:r>
            <a:r>
              <a:rPr lang="pl-PL" sz="1200" dirty="0"/>
              <a:t>, </a:t>
            </a:r>
            <a:r>
              <a:rPr lang="pl-PL" sz="1200" dirty="0" err="1"/>
              <a:t>Fenson</a:t>
            </a:r>
            <a:r>
              <a:rPr lang="pl-PL" sz="1200" dirty="0"/>
              <a:t>, </a:t>
            </a:r>
            <a:r>
              <a:rPr lang="pl-PL" sz="1200" dirty="0" err="1"/>
              <a:t>Fensulfotion</a:t>
            </a:r>
            <a:r>
              <a:rPr lang="pl-PL" sz="1200" dirty="0"/>
              <a:t>, </a:t>
            </a:r>
            <a:r>
              <a:rPr lang="pl-PL" sz="1200" dirty="0" err="1"/>
              <a:t>Fewalerat</a:t>
            </a:r>
            <a:r>
              <a:rPr lang="pl-PL" sz="1200" dirty="0"/>
              <a:t> (wszystkie izomery), </a:t>
            </a:r>
            <a:r>
              <a:rPr lang="pl-PL" sz="1200" dirty="0" err="1"/>
              <a:t>Fenwalerat</a:t>
            </a:r>
            <a:r>
              <a:rPr lang="pl-PL" sz="1200" dirty="0"/>
              <a:t>, </a:t>
            </a:r>
            <a:r>
              <a:rPr lang="pl-PL" sz="1200" dirty="0" err="1"/>
              <a:t>Fenvalerate</a:t>
            </a:r>
            <a:r>
              <a:rPr lang="pl-PL" sz="1200" dirty="0"/>
              <a:t> (RS-/SR-</a:t>
            </a:r>
            <a:r>
              <a:rPr lang="pl-PL" sz="1200" dirty="0" err="1"/>
              <a:t>Isomere</a:t>
            </a:r>
            <a:r>
              <a:rPr lang="pl-PL" sz="1200" dirty="0"/>
              <a:t>), </a:t>
            </a:r>
            <a:r>
              <a:rPr lang="pl-PL" sz="1200" dirty="0" err="1"/>
              <a:t>Fipronil</a:t>
            </a:r>
            <a:r>
              <a:rPr lang="pl-PL" sz="1200" dirty="0"/>
              <a:t>, </a:t>
            </a:r>
            <a:r>
              <a:rPr lang="pl-PL" sz="1200" dirty="0" err="1"/>
              <a:t>Fipronil</a:t>
            </a:r>
            <a:r>
              <a:rPr lang="pl-PL" sz="1200" dirty="0"/>
              <a:t>, </a:t>
            </a:r>
            <a:r>
              <a:rPr lang="pl-PL" sz="1200" dirty="0" err="1"/>
              <a:t>disulfinyl</a:t>
            </a:r>
            <a:r>
              <a:rPr lang="pl-PL" sz="1200" dirty="0"/>
              <a:t>, </a:t>
            </a:r>
            <a:r>
              <a:rPr lang="pl-PL" sz="1200" dirty="0" err="1"/>
              <a:t>Fipronil+Sulfonmetab</a:t>
            </a:r>
            <a:r>
              <a:rPr lang="pl-PL" sz="1200" dirty="0"/>
              <a:t>. MB46136 (Sum), </a:t>
            </a:r>
            <a:r>
              <a:rPr lang="pl-PL" sz="1200" dirty="0" err="1"/>
              <a:t>Fipronil</a:t>
            </a:r>
            <a:r>
              <a:rPr lang="pl-PL" sz="1200" dirty="0"/>
              <a:t> </a:t>
            </a:r>
            <a:r>
              <a:rPr lang="pl-PL" sz="1200" dirty="0" err="1"/>
              <a:t>sulfid</a:t>
            </a:r>
            <a:r>
              <a:rPr lang="pl-PL" sz="1200" dirty="0"/>
              <a:t>, </a:t>
            </a:r>
            <a:r>
              <a:rPr lang="pl-PL" sz="1200" dirty="0" err="1"/>
              <a:t>Fipronil</a:t>
            </a:r>
            <a:r>
              <a:rPr lang="pl-PL" sz="1200" dirty="0"/>
              <a:t> sulfon, </a:t>
            </a:r>
            <a:r>
              <a:rPr lang="pl-PL" sz="1200" dirty="0" err="1"/>
              <a:t>Flamprop-isopropyl</a:t>
            </a:r>
            <a:r>
              <a:rPr lang="pl-PL" sz="1200" dirty="0"/>
              <a:t>, </a:t>
            </a:r>
            <a:r>
              <a:rPr lang="pl-PL" sz="1200" dirty="0" err="1"/>
              <a:t>Flamprop-methyl</a:t>
            </a:r>
            <a:r>
              <a:rPr lang="pl-PL" sz="1200" dirty="0"/>
              <a:t>, </a:t>
            </a:r>
            <a:r>
              <a:rPr lang="pl-PL" sz="1200" dirty="0" err="1"/>
              <a:t>Flonikamid</a:t>
            </a:r>
            <a:r>
              <a:rPr lang="pl-PL" sz="1200" dirty="0"/>
              <a:t>, </a:t>
            </a:r>
            <a:r>
              <a:rPr lang="pl-PL" sz="1200" dirty="0" err="1"/>
              <a:t>Fluazifop</a:t>
            </a:r>
            <a:r>
              <a:rPr lang="pl-PL" sz="1200" dirty="0"/>
              <a:t>-butyl, </a:t>
            </a:r>
            <a:r>
              <a:rPr lang="pl-PL" sz="1200" dirty="0" err="1"/>
              <a:t>Fluazinam</a:t>
            </a:r>
            <a:r>
              <a:rPr lang="pl-PL" sz="1200" dirty="0"/>
              <a:t>, </a:t>
            </a:r>
            <a:r>
              <a:rPr lang="pl-PL" sz="1200" dirty="0" err="1"/>
              <a:t>Fluchloralina</a:t>
            </a:r>
            <a:r>
              <a:rPr lang="pl-PL" sz="1200" dirty="0"/>
              <a:t>, </a:t>
            </a:r>
            <a:r>
              <a:rPr lang="pl-PL" sz="1200" dirty="0" err="1"/>
              <a:t>Flucytrynat</a:t>
            </a:r>
            <a:r>
              <a:rPr lang="pl-PL" sz="1200" dirty="0"/>
              <a:t>, </a:t>
            </a:r>
            <a:r>
              <a:rPr lang="pl-PL" sz="1200" dirty="0" err="1"/>
              <a:t>Flufenoksuron</a:t>
            </a:r>
            <a:r>
              <a:rPr lang="pl-PL" sz="1200" dirty="0"/>
              <a:t>, </a:t>
            </a:r>
            <a:r>
              <a:rPr lang="pl-PL" sz="1200" dirty="0" err="1"/>
              <a:t>Flumethrine</a:t>
            </a:r>
            <a:r>
              <a:rPr lang="pl-PL" sz="1200" dirty="0"/>
              <a:t>, </a:t>
            </a:r>
            <a:r>
              <a:rPr lang="pl-PL" sz="1200" dirty="0" err="1"/>
              <a:t>Flumetralin</a:t>
            </a:r>
            <a:r>
              <a:rPr lang="pl-PL" sz="1200" dirty="0"/>
              <a:t>, </a:t>
            </a:r>
            <a:r>
              <a:rPr lang="pl-PL" sz="1200" dirty="0" err="1"/>
              <a:t>Flupikolid</a:t>
            </a:r>
            <a:r>
              <a:rPr lang="pl-PL" sz="1200" dirty="0"/>
              <a:t>, </a:t>
            </a:r>
            <a:r>
              <a:rPr lang="pl-PL" sz="1200" dirty="0" err="1"/>
              <a:t>Fluorodifen</a:t>
            </a:r>
            <a:r>
              <a:rPr lang="pl-PL" sz="1200" dirty="0"/>
              <a:t>, </a:t>
            </a:r>
            <a:r>
              <a:rPr lang="pl-PL" sz="1200" dirty="0" err="1"/>
              <a:t>Fluotrimazole</a:t>
            </a:r>
            <a:r>
              <a:rPr lang="pl-PL" sz="1200" dirty="0"/>
              <a:t>, </a:t>
            </a:r>
            <a:r>
              <a:rPr lang="pl-PL" sz="1200" dirty="0" err="1"/>
              <a:t>Fluchinkonazol</a:t>
            </a:r>
            <a:r>
              <a:rPr lang="pl-PL" sz="1200" dirty="0"/>
              <a:t>, FLURENOLBUTYL, </a:t>
            </a:r>
            <a:r>
              <a:rPr lang="pl-PL" sz="1200" dirty="0" err="1"/>
              <a:t>Flurochloridon</a:t>
            </a:r>
            <a:r>
              <a:rPr lang="pl-PL" sz="1200" dirty="0"/>
              <a:t>, </a:t>
            </a:r>
            <a:r>
              <a:rPr lang="pl-PL" sz="1200" dirty="0" err="1"/>
              <a:t>Flurtamone</a:t>
            </a:r>
            <a:r>
              <a:rPr lang="pl-PL" sz="1200" dirty="0"/>
              <a:t>, </a:t>
            </a:r>
            <a:r>
              <a:rPr lang="pl-PL" sz="1200" dirty="0" err="1"/>
              <a:t>Flusilazol</a:t>
            </a:r>
            <a:r>
              <a:rPr lang="pl-PL" sz="1200" dirty="0"/>
              <a:t>, </a:t>
            </a:r>
            <a:r>
              <a:rPr lang="pl-PL" sz="1200" dirty="0" err="1"/>
              <a:t>Folpet</a:t>
            </a:r>
            <a:r>
              <a:rPr lang="pl-PL" sz="1200" dirty="0"/>
              <a:t>, </a:t>
            </a:r>
            <a:r>
              <a:rPr lang="pl-PL" sz="1200" dirty="0" err="1"/>
              <a:t>Fonofos</a:t>
            </a:r>
            <a:r>
              <a:rPr lang="pl-PL" sz="1200" dirty="0"/>
              <a:t>, </a:t>
            </a:r>
            <a:r>
              <a:rPr lang="pl-PL" sz="1200" dirty="0" err="1"/>
              <a:t>Formotion</a:t>
            </a:r>
            <a:r>
              <a:rPr lang="pl-PL" sz="1200" dirty="0"/>
              <a:t>, </a:t>
            </a:r>
            <a:r>
              <a:rPr lang="pl-PL" sz="1200" dirty="0" err="1"/>
              <a:t>Genite</a:t>
            </a:r>
            <a:r>
              <a:rPr lang="pl-PL" sz="1200" dirty="0"/>
              <a:t>, </a:t>
            </a:r>
            <a:r>
              <a:rPr lang="pl-PL" sz="1200" dirty="0" err="1"/>
              <a:t>Halfenprox</a:t>
            </a:r>
            <a:r>
              <a:rPr lang="pl-PL" sz="1200" dirty="0"/>
              <a:t>, </a:t>
            </a:r>
            <a:r>
              <a:rPr lang="pl-PL" sz="1200" dirty="0" err="1"/>
              <a:t>Haloxyfop-Ethoxyethyl</a:t>
            </a:r>
            <a:r>
              <a:rPr lang="pl-PL" sz="1200" dirty="0"/>
              <a:t>, </a:t>
            </a:r>
            <a:r>
              <a:rPr lang="pl-PL" sz="1200" dirty="0" err="1"/>
              <a:t>Haloxyfop-methyl</a:t>
            </a:r>
            <a:r>
              <a:rPr lang="pl-PL" sz="1200" dirty="0"/>
              <a:t>, HCH suma izomerów (bez lindan), alfa-HCH, beta-HCH, delta-HCH, epsilon-HCH, Lindan (gamma-HCH), </a:t>
            </a:r>
            <a:r>
              <a:rPr lang="pl-PL" sz="1200" dirty="0" err="1"/>
              <a:t>Heptachlor</a:t>
            </a:r>
            <a:r>
              <a:rPr lang="pl-PL" sz="1200" dirty="0"/>
              <a:t>, </a:t>
            </a:r>
            <a:r>
              <a:rPr lang="pl-PL" sz="1200" dirty="0" err="1"/>
              <a:t>Heptachlor</a:t>
            </a:r>
            <a:r>
              <a:rPr lang="pl-PL" sz="1200" dirty="0"/>
              <a:t> (sum), </a:t>
            </a:r>
            <a:r>
              <a:rPr lang="pl-PL" sz="1200" dirty="0" err="1"/>
              <a:t>Heptachlor</a:t>
            </a:r>
            <a:r>
              <a:rPr lang="pl-PL" sz="1200" dirty="0"/>
              <a:t>-cis-epoksyd, </a:t>
            </a:r>
            <a:r>
              <a:rPr lang="pl-PL" sz="1200" dirty="0" err="1"/>
              <a:t>Heptachlor</a:t>
            </a:r>
            <a:r>
              <a:rPr lang="pl-PL" sz="1200" dirty="0"/>
              <a:t>-trans-epoksyd, </a:t>
            </a:r>
            <a:r>
              <a:rPr lang="pl-PL" sz="1200" dirty="0" err="1"/>
              <a:t>Heptenofos</a:t>
            </a:r>
            <a:r>
              <a:rPr lang="pl-PL" sz="1200" dirty="0"/>
              <a:t>, </a:t>
            </a:r>
            <a:r>
              <a:rPr lang="pl-PL" sz="1200" dirty="0" err="1"/>
              <a:t>Heksachlorobenzen</a:t>
            </a:r>
            <a:r>
              <a:rPr lang="pl-PL" sz="1200" dirty="0"/>
              <a:t> (HCB), </a:t>
            </a:r>
            <a:r>
              <a:rPr lang="pl-PL" sz="1200" dirty="0" err="1"/>
              <a:t>Heksakonazol</a:t>
            </a:r>
            <a:r>
              <a:rPr lang="pl-PL" sz="1200" dirty="0"/>
              <a:t>, </a:t>
            </a:r>
            <a:r>
              <a:rPr lang="pl-PL" sz="1200" dirty="0" err="1"/>
              <a:t>Indanofan</a:t>
            </a:r>
            <a:r>
              <a:rPr lang="pl-PL" sz="1200" dirty="0"/>
              <a:t>, </a:t>
            </a:r>
            <a:r>
              <a:rPr lang="pl-PL" sz="1200" dirty="0" err="1"/>
              <a:t>Indoksakarb</a:t>
            </a:r>
            <a:r>
              <a:rPr lang="pl-PL" sz="1200" dirty="0"/>
              <a:t>, </a:t>
            </a:r>
            <a:r>
              <a:rPr lang="pl-PL" sz="1200" dirty="0" err="1"/>
              <a:t>Jodofenfos</a:t>
            </a:r>
            <a:r>
              <a:rPr lang="pl-PL" sz="1200" dirty="0"/>
              <a:t>, </a:t>
            </a:r>
            <a:r>
              <a:rPr lang="pl-PL" sz="1200" dirty="0" err="1"/>
              <a:t>IoxynilOctanoate</a:t>
            </a:r>
            <a:r>
              <a:rPr lang="pl-PL" sz="1200" dirty="0"/>
              <a:t>, </a:t>
            </a:r>
            <a:r>
              <a:rPr lang="pl-PL" sz="1200" dirty="0" err="1"/>
              <a:t>Iprobenfos</a:t>
            </a:r>
            <a:r>
              <a:rPr lang="pl-PL" sz="1200" dirty="0"/>
              <a:t>, </a:t>
            </a:r>
            <a:r>
              <a:rPr lang="pl-PL" sz="1200" dirty="0" err="1"/>
              <a:t>Iprodion</a:t>
            </a:r>
            <a:r>
              <a:rPr lang="pl-PL" sz="1200" dirty="0"/>
              <a:t>, </a:t>
            </a:r>
            <a:r>
              <a:rPr lang="pl-PL" sz="1200" dirty="0" err="1"/>
              <a:t>Isazophos</a:t>
            </a:r>
            <a:r>
              <a:rPr lang="pl-PL" sz="1200" dirty="0"/>
              <a:t>, </a:t>
            </a:r>
            <a:r>
              <a:rPr lang="pl-PL" sz="1200" dirty="0" err="1"/>
              <a:t>Isobenzan</a:t>
            </a:r>
            <a:r>
              <a:rPr lang="pl-PL" sz="1200" dirty="0"/>
              <a:t>, </a:t>
            </a:r>
            <a:r>
              <a:rPr lang="pl-PL" sz="1200" dirty="0" err="1"/>
              <a:t>Isocarbofos</a:t>
            </a:r>
            <a:r>
              <a:rPr lang="pl-PL" sz="1200" dirty="0"/>
              <a:t>, </a:t>
            </a:r>
            <a:r>
              <a:rPr lang="pl-PL" sz="1200" dirty="0" err="1"/>
              <a:t>Izodryna</a:t>
            </a:r>
            <a:r>
              <a:rPr lang="pl-PL" sz="1200" dirty="0"/>
              <a:t>, </a:t>
            </a:r>
            <a:r>
              <a:rPr lang="pl-PL" sz="1200" dirty="0" err="1"/>
              <a:t>Izofenfos</a:t>
            </a:r>
            <a:r>
              <a:rPr lang="pl-PL" sz="1200" dirty="0"/>
              <a:t>, </a:t>
            </a:r>
            <a:r>
              <a:rPr lang="pl-PL" sz="1200" dirty="0" err="1"/>
              <a:t>Isofenphos-Methyl</a:t>
            </a:r>
            <a:r>
              <a:rPr lang="pl-PL" sz="1200" dirty="0"/>
              <a:t>, </a:t>
            </a:r>
            <a:r>
              <a:rPr lang="pl-PL" sz="1200" dirty="0" err="1"/>
              <a:t>Isomethiozin</a:t>
            </a:r>
            <a:r>
              <a:rPr lang="pl-PL" sz="1200" dirty="0"/>
              <a:t>, </a:t>
            </a:r>
            <a:r>
              <a:rPr lang="pl-PL" sz="1200" dirty="0" err="1"/>
              <a:t>Isopropalin</a:t>
            </a:r>
            <a:r>
              <a:rPr lang="pl-PL" sz="1200" dirty="0"/>
              <a:t>, </a:t>
            </a:r>
            <a:r>
              <a:rPr lang="pl-PL" sz="1200" dirty="0" err="1"/>
              <a:t>Isoxadifen-ethyl</a:t>
            </a:r>
            <a:r>
              <a:rPr lang="pl-PL" sz="1200" dirty="0"/>
              <a:t>, </a:t>
            </a:r>
            <a:r>
              <a:rPr lang="pl-PL" sz="1200" dirty="0" err="1"/>
              <a:t>Krezoksym</a:t>
            </a:r>
            <a:r>
              <a:rPr lang="pl-PL" sz="1200" dirty="0"/>
              <a:t>-metylu, </a:t>
            </a:r>
            <a:r>
              <a:rPr lang="pl-PL" sz="1200" dirty="0" err="1"/>
              <a:t>Lactofen</a:t>
            </a:r>
            <a:r>
              <a:rPr lang="pl-PL" sz="1200" dirty="0"/>
              <a:t>, </a:t>
            </a:r>
            <a:r>
              <a:rPr lang="pl-PL" sz="1200" dirty="0" err="1"/>
              <a:t>Leptophos</a:t>
            </a:r>
            <a:r>
              <a:rPr lang="pl-PL" sz="1200" dirty="0"/>
              <a:t>, </a:t>
            </a:r>
            <a:r>
              <a:rPr lang="pl-PL" sz="1200" dirty="0" err="1"/>
              <a:t>Lufenuron</a:t>
            </a:r>
            <a:r>
              <a:rPr lang="pl-PL" sz="1200" dirty="0"/>
              <a:t>, </a:t>
            </a:r>
            <a:r>
              <a:rPr lang="pl-PL" sz="1200" dirty="0" err="1"/>
              <a:t>Malaokson</a:t>
            </a:r>
            <a:r>
              <a:rPr lang="pl-PL" sz="1200" dirty="0"/>
              <a:t>, </a:t>
            </a:r>
            <a:r>
              <a:rPr lang="pl-PL" sz="1200" dirty="0" err="1"/>
              <a:t>Malation</a:t>
            </a:r>
            <a:r>
              <a:rPr lang="pl-PL" sz="1200" dirty="0"/>
              <a:t>, </a:t>
            </a:r>
            <a:r>
              <a:rPr lang="pl-PL" sz="1200" dirty="0" err="1"/>
              <a:t>Mekarbam</a:t>
            </a:r>
            <a:r>
              <a:rPr lang="pl-PL" sz="1200" dirty="0"/>
              <a:t>, </a:t>
            </a:r>
            <a:r>
              <a:rPr lang="pl-PL" sz="1200" dirty="0" err="1"/>
              <a:t>Mephosfolan</a:t>
            </a:r>
            <a:r>
              <a:rPr lang="pl-PL" sz="1200" dirty="0"/>
              <a:t>, </a:t>
            </a:r>
            <a:r>
              <a:rPr lang="pl-PL" sz="1200" dirty="0" err="1"/>
              <a:t>Merphos</a:t>
            </a:r>
            <a:r>
              <a:rPr lang="pl-PL" sz="1200" dirty="0"/>
              <a:t>, </a:t>
            </a:r>
            <a:r>
              <a:rPr lang="pl-PL" sz="1200" dirty="0" err="1"/>
              <a:t>metazachlor</a:t>
            </a:r>
            <a:r>
              <a:rPr lang="pl-PL" sz="1200" dirty="0"/>
              <a:t>, </a:t>
            </a:r>
            <a:r>
              <a:rPr lang="pl-PL" sz="1200" dirty="0" err="1"/>
              <a:t>Metakrifos</a:t>
            </a:r>
            <a:r>
              <a:rPr lang="pl-PL" sz="1200" dirty="0"/>
              <a:t>, </a:t>
            </a:r>
            <a:r>
              <a:rPr lang="pl-PL" sz="1200" dirty="0" err="1"/>
              <a:t>Metydation</a:t>
            </a:r>
            <a:r>
              <a:rPr lang="pl-PL" sz="1200" dirty="0"/>
              <a:t>, </a:t>
            </a:r>
            <a:r>
              <a:rPr lang="pl-PL" sz="1200" dirty="0" err="1"/>
              <a:t>Metoksychlor</a:t>
            </a:r>
            <a:r>
              <a:rPr lang="pl-PL" sz="1200" dirty="0"/>
              <a:t>, </a:t>
            </a:r>
            <a:r>
              <a:rPr lang="pl-PL" sz="1200" dirty="0" err="1"/>
              <a:t>Metolachlor</a:t>
            </a:r>
            <a:r>
              <a:rPr lang="pl-PL" sz="1200" dirty="0"/>
              <a:t>, </a:t>
            </a:r>
            <a:r>
              <a:rPr lang="pl-PL" sz="1200" dirty="0" err="1"/>
              <a:t>Metrafenon</a:t>
            </a:r>
            <a:r>
              <a:rPr lang="pl-PL" sz="1200" dirty="0"/>
              <a:t>, </a:t>
            </a:r>
            <a:r>
              <a:rPr lang="pl-PL" sz="1200" dirty="0" err="1"/>
              <a:t>Metribuzyn</a:t>
            </a:r>
            <a:r>
              <a:rPr lang="pl-PL" sz="1200" dirty="0"/>
              <a:t>, </a:t>
            </a:r>
            <a:r>
              <a:rPr lang="pl-PL" sz="1200" dirty="0" err="1"/>
              <a:t>Mevinfos</a:t>
            </a:r>
            <a:r>
              <a:rPr lang="pl-PL" sz="1200" dirty="0"/>
              <a:t>, </a:t>
            </a:r>
            <a:r>
              <a:rPr lang="pl-PL" sz="1200" dirty="0" err="1"/>
              <a:t>Mirex</a:t>
            </a:r>
            <a:r>
              <a:rPr lang="pl-PL" sz="1200" dirty="0"/>
              <a:t>, </a:t>
            </a:r>
            <a:r>
              <a:rPr lang="pl-PL" sz="1200" dirty="0" err="1"/>
              <a:t>Molinate</a:t>
            </a:r>
            <a:r>
              <a:rPr lang="pl-PL" sz="1200" dirty="0"/>
              <a:t>, </a:t>
            </a:r>
            <a:r>
              <a:rPr lang="pl-PL" sz="1200" dirty="0" err="1"/>
              <a:t>Myklobutanil</a:t>
            </a:r>
            <a:r>
              <a:rPr lang="pl-PL" sz="1200" dirty="0"/>
              <a:t>, </a:t>
            </a:r>
            <a:r>
              <a:rPr lang="pl-PL" sz="1200" dirty="0" err="1"/>
              <a:t>Nitralin</a:t>
            </a:r>
            <a:r>
              <a:rPr lang="pl-PL" sz="1200" dirty="0"/>
              <a:t>, </a:t>
            </a:r>
            <a:r>
              <a:rPr lang="pl-PL" sz="1200" dirty="0" err="1"/>
              <a:t>Nitrapyrin</a:t>
            </a:r>
            <a:r>
              <a:rPr lang="pl-PL" sz="1200" dirty="0"/>
              <a:t>, </a:t>
            </a:r>
            <a:r>
              <a:rPr lang="pl-PL" sz="1200" dirty="0" err="1"/>
              <a:t>Nitrofen</a:t>
            </a:r>
            <a:r>
              <a:rPr lang="pl-PL" sz="1200" dirty="0"/>
              <a:t>, </a:t>
            </a:r>
            <a:r>
              <a:rPr lang="pl-PL" sz="1200" dirty="0" err="1"/>
              <a:t>Nitrothal-isopropyl</a:t>
            </a:r>
            <a:r>
              <a:rPr lang="pl-PL" sz="1200" dirty="0"/>
              <a:t>, </a:t>
            </a:r>
            <a:r>
              <a:rPr lang="pl-PL" sz="1200" dirty="0" err="1"/>
              <a:t>Norflurazon</a:t>
            </a:r>
            <a:r>
              <a:rPr lang="pl-PL" sz="1200" dirty="0"/>
              <a:t>, </a:t>
            </a:r>
            <a:r>
              <a:rPr lang="pl-PL" sz="1200" dirty="0" err="1"/>
              <a:t>Nuarimol</a:t>
            </a:r>
            <a:r>
              <a:rPr lang="pl-PL" sz="1200" dirty="0"/>
              <a:t>, </a:t>
            </a:r>
            <a:r>
              <a:rPr lang="pl-PL" sz="1200" dirty="0" err="1"/>
              <a:t>Ometoat</a:t>
            </a:r>
            <a:r>
              <a:rPr lang="pl-PL" sz="1200" dirty="0"/>
              <a:t>, </a:t>
            </a:r>
            <a:r>
              <a:rPr lang="pl-PL" sz="1200" dirty="0" err="1"/>
              <a:t>Oxadiazon</a:t>
            </a:r>
            <a:r>
              <a:rPr lang="pl-PL" sz="1200" dirty="0"/>
              <a:t>, </a:t>
            </a:r>
            <a:r>
              <a:rPr lang="pl-PL" sz="1200" dirty="0" err="1"/>
              <a:t>Oxydemeton-methyl</a:t>
            </a:r>
            <a:r>
              <a:rPr lang="pl-PL" sz="1200" dirty="0"/>
              <a:t>, </a:t>
            </a:r>
            <a:r>
              <a:rPr lang="pl-PL" sz="1200" dirty="0" err="1"/>
              <a:t>Oksyfluorofen</a:t>
            </a:r>
            <a:r>
              <a:rPr lang="pl-PL" sz="1200" dirty="0"/>
              <a:t>, </a:t>
            </a:r>
            <a:r>
              <a:rPr lang="pl-PL" sz="1200" dirty="0" err="1"/>
              <a:t>Paklobutrazol</a:t>
            </a:r>
            <a:r>
              <a:rPr lang="pl-PL" sz="1200" dirty="0"/>
              <a:t>, </a:t>
            </a:r>
            <a:r>
              <a:rPr lang="pl-PL" sz="1200" dirty="0" err="1"/>
              <a:t>Paraoxon-ethyl</a:t>
            </a:r>
            <a:r>
              <a:rPr lang="pl-PL" sz="1200" dirty="0"/>
              <a:t>, </a:t>
            </a:r>
            <a:r>
              <a:rPr lang="pl-PL" sz="1200" dirty="0" err="1"/>
              <a:t>Paraokson</a:t>
            </a:r>
            <a:r>
              <a:rPr lang="pl-PL" sz="1200" dirty="0"/>
              <a:t> metylowy, </a:t>
            </a:r>
            <a:r>
              <a:rPr lang="pl-PL" sz="1200" dirty="0" err="1"/>
              <a:t>Paration</a:t>
            </a:r>
            <a:r>
              <a:rPr lang="pl-PL" sz="1200" dirty="0"/>
              <a:t>, </a:t>
            </a:r>
            <a:r>
              <a:rPr lang="pl-PL" sz="1200" dirty="0" err="1"/>
              <a:t>Paration</a:t>
            </a:r>
            <a:r>
              <a:rPr lang="pl-PL" sz="1200" dirty="0"/>
              <a:t> metylu, </a:t>
            </a:r>
            <a:r>
              <a:rPr lang="pl-PL" sz="1200" dirty="0" err="1"/>
              <a:t>Paration</a:t>
            </a:r>
            <a:r>
              <a:rPr lang="pl-PL" sz="1200" dirty="0"/>
              <a:t> metylu/</a:t>
            </a:r>
            <a:r>
              <a:rPr lang="pl-PL" sz="1200" dirty="0" err="1"/>
              <a:t>Paraokson</a:t>
            </a:r>
            <a:r>
              <a:rPr lang="pl-PL" sz="1200" dirty="0"/>
              <a:t> metylu (suma), PCB IUPAC 101, PCB 118, PCB 138, PCB 153, PCB 180, PCB 28, PCB 52, </a:t>
            </a:r>
            <a:r>
              <a:rPr lang="pl-PL" sz="1200" dirty="0" err="1"/>
              <a:t>Penkonazol</a:t>
            </a:r>
            <a:r>
              <a:rPr lang="pl-PL" sz="1200" dirty="0"/>
              <a:t>, </a:t>
            </a:r>
            <a:r>
              <a:rPr lang="pl-PL" sz="1200" dirty="0" err="1"/>
              <a:t>Pendimetalina</a:t>
            </a:r>
            <a:r>
              <a:rPr lang="pl-PL" sz="1200" dirty="0"/>
              <a:t>, </a:t>
            </a:r>
            <a:r>
              <a:rPr lang="pl-PL" sz="1200" dirty="0" err="1"/>
              <a:t>Pentachloranisol</a:t>
            </a:r>
            <a:r>
              <a:rPr lang="pl-PL" sz="1200" dirty="0"/>
              <a:t>, </a:t>
            </a:r>
            <a:r>
              <a:rPr lang="pl-PL" sz="1200" dirty="0" err="1"/>
              <a:t>Pentachloraniline</a:t>
            </a:r>
            <a:r>
              <a:rPr lang="pl-PL" sz="1200" dirty="0"/>
              <a:t>, </a:t>
            </a:r>
            <a:r>
              <a:rPr lang="pl-PL" sz="1200" dirty="0" err="1"/>
              <a:t>Pentachlorobenzen</a:t>
            </a:r>
            <a:r>
              <a:rPr lang="pl-PL" sz="1200" dirty="0"/>
              <a:t>, </a:t>
            </a:r>
            <a:r>
              <a:rPr lang="pl-PL" sz="1200" dirty="0" err="1"/>
              <a:t>Pentachlorothioanisole</a:t>
            </a:r>
            <a:r>
              <a:rPr lang="pl-PL" sz="1200" dirty="0"/>
              <a:t>, </a:t>
            </a:r>
            <a:r>
              <a:rPr lang="pl-PL" sz="1200" dirty="0" err="1"/>
              <a:t>Permetryna</a:t>
            </a:r>
            <a:r>
              <a:rPr lang="pl-PL" sz="1200" dirty="0"/>
              <a:t>, </a:t>
            </a:r>
            <a:r>
              <a:rPr lang="pl-PL" sz="1200" dirty="0" err="1"/>
              <a:t>Pertan</a:t>
            </a:r>
            <a:r>
              <a:rPr lang="pl-PL" sz="1200" dirty="0"/>
              <a:t>, </a:t>
            </a:r>
            <a:r>
              <a:rPr lang="pl-PL" sz="1200" dirty="0" err="1"/>
              <a:t>Phenkapton</a:t>
            </a:r>
            <a:r>
              <a:rPr lang="pl-PL" sz="1200" dirty="0"/>
              <a:t>, </a:t>
            </a:r>
            <a:r>
              <a:rPr lang="pl-PL" sz="1200" dirty="0" err="1"/>
              <a:t>Phenothrin</a:t>
            </a:r>
            <a:r>
              <a:rPr lang="pl-PL" sz="1200" dirty="0"/>
              <a:t>, </a:t>
            </a:r>
            <a:r>
              <a:rPr lang="pl-PL" sz="1200" dirty="0" err="1"/>
              <a:t>Fentoat</a:t>
            </a:r>
            <a:r>
              <a:rPr lang="pl-PL" sz="1200" dirty="0"/>
              <a:t>, </a:t>
            </a:r>
            <a:r>
              <a:rPr lang="pl-PL" sz="1200" dirty="0" err="1"/>
              <a:t>Fosalon</a:t>
            </a:r>
            <a:r>
              <a:rPr lang="pl-PL" sz="1200" dirty="0"/>
              <a:t>, </a:t>
            </a:r>
            <a:r>
              <a:rPr lang="pl-PL" sz="1200" dirty="0" err="1"/>
              <a:t>Phosfolane</a:t>
            </a:r>
            <a:r>
              <a:rPr lang="pl-PL" sz="1200" dirty="0"/>
              <a:t>, </a:t>
            </a:r>
            <a:r>
              <a:rPr lang="pl-PL" sz="1200" dirty="0" err="1"/>
              <a:t>Fosmet</a:t>
            </a:r>
            <a:r>
              <a:rPr lang="pl-PL" sz="1200" dirty="0"/>
              <a:t>, </a:t>
            </a:r>
            <a:r>
              <a:rPr lang="pl-PL" sz="1200" dirty="0" err="1"/>
              <a:t>Picolinafen</a:t>
            </a:r>
            <a:r>
              <a:rPr lang="pl-PL" sz="1200" dirty="0"/>
              <a:t>, </a:t>
            </a:r>
            <a:r>
              <a:rPr lang="pl-PL" sz="1200" dirty="0" err="1"/>
              <a:t>Pikoksystrobina</a:t>
            </a:r>
            <a:r>
              <a:rPr lang="pl-PL" sz="1200" dirty="0"/>
              <a:t>, </a:t>
            </a:r>
            <a:r>
              <a:rPr lang="pl-PL" sz="1200" dirty="0" err="1"/>
              <a:t>Piperophos</a:t>
            </a:r>
            <a:r>
              <a:rPr lang="pl-PL" sz="1200" dirty="0"/>
              <a:t>, </a:t>
            </a:r>
            <a:r>
              <a:rPr lang="pl-PL" sz="1200" dirty="0" err="1"/>
              <a:t>Pirymifos</a:t>
            </a:r>
            <a:r>
              <a:rPr lang="pl-PL" sz="1200" dirty="0"/>
              <a:t> metylowy, </a:t>
            </a:r>
            <a:r>
              <a:rPr lang="pl-PL" sz="1200" dirty="0" err="1"/>
              <a:t>Pirymifos</a:t>
            </a:r>
            <a:r>
              <a:rPr lang="pl-PL" sz="1200" dirty="0"/>
              <a:t> metylu, </a:t>
            </a:r>
            <a:r>
              <a:rPr lang="pl-PL" sz="1200" dirty="0" err="1"/>
              <a:t>Plifenate</a:t>
            </a:r>
            <a:r>
              <a:rPr lang="pl-PL" sz="1200" dirty="0"/>
              <a:t>, </a:t>
            </a:r>
            <a:r>
              <a:rPr lang="pl-PL" sz="1200" dirty="0" err="1"/>
              <a:t>Praletryna</a:t>
            </a:r>
            <a:r>
              <a:rPr lang="pl-PL" sz="1200" dirty="0"/>
              <a:t>, </a:t>
            </a:r>
            <a:r>
              <a:rPr lang="pl-PL" sz="1200" dirty="0" err="1"/>
              <a:t>Procymidon</a:t>
            </a:r>
            <a:r>
              <a:rPr lang="pl-PL" sz="1200" dirty="0"/>
              <a:t>, </a:t>
            </a:r>
            <a:r>
              <a:rPr lang="pl-PL" sz="1200" dirty="0" err="1"/>
              <a:t>Profenfos</a:t>
            </a:r>
            <a:r>
              <a:rPr lang="pl-PL" sz="1200" dirty="0"/>
              <a:t>, </a:t>
            </a:r>
            <a:r>
              <a:rPr lang="pl-PL" sz="1200" dirty="0" err="1"/>
              <a:t>Profluralina</a:t>
            </a:r>
            <a:r>
              <a:rPr lang="pl-PL" sz="1200" dirty="0"/>
              <a:t>, </a:t>
            </a:r>
            <a:r>
              <a:rPr lang="pl-PL" sz="1200" dirty="0" err="1"/>
              <a:t>Propachlor</a:t>
            </a:r>
            <a:r>
              <a:rPr lang="pl-PL" sz="1200" dirty="0"/>
              <a:t>, </a:t>
            </a:r>
            <a:r>
              <a:rPr lang="pl-PL" sz="1200" dirty="0" err="1"/>
              <a:t>Propanil</a:t>
            </a:r>
            <a:r>
              <a:rPr lang="pl-PL" sz="1200" dirty="0"/>
              <a:t>, </a:t>
            </a:r>
            <a:r>
              <a:rPr lang="pl-PL" sz="1200" dirty="0" err="1"/>
              <a:t>Propazyna</a:t>
            </a:r>
            <a:r>
              <a:rPr lang="pl-PL" sz="1200" dirty="0"/>
              <a:t>, </a:t>
            </a:r>
            <a:r>
              <a:rPr lang="pl-PL" sz="1200" dirty="0" err="1"/>
              <a:t>Propetamfos</a:t>
            </a:r>
            <a:r>
              <a:rPr lang="pl-PL" sz="1200" dirty="0"/>
              <a:t>, </a:t>
            </a:r>
            <a:r>
              <a:rPr lang="pl-PL" sz="1200" dirty="0" err="1"/>
              <a:t>Propikonazol</a:t>
            </a:r>
            <a:r>
              <a:rPr lang="pl-PL" sz="1200" dirty="0"/>
              <a:t>, </a:t>
            </a:r>
            <a:r>
              <a:rPr lang="pl-PL" sz="1200" dirty="0" err="1"/>
              <a:t>Propyzamid</a:t>
            </a:r>
            <a:r>
              <a:rPr lang="pl-PL" sz="1200" dirty="0"/>
              <a:t>, </a:t>
            </a:r>
            <a:r>
              <a:rPr lang="pl-PL" sz="1200" dirty="0" err="1"/>
              <a:t>Protiofos</a:t>
            </a:r>
            <a:r>
              <a:rPr lang="pl-PL" sz="1200" dirty="0"/>
              <a:t>, </a:t>
            </a:r>
            <a:r>
              <a:rPr lang="pl-PL" sz="1200" dirty="0" err="1"/>
              <a:t>Prothoat</a:t>
            </a:r>
            <a:r>
              <a:rPr lang="pl-PL" sz="1200" dirty="0"/>
              <a:t>, </a:t>
            </a:r>
            <a:r>
              <a:rPr lang="pl-PL" sz="1200" dirty="0" err="1"/>
              <a:t>Pyraclofos</a:t>
            </a:r>
            <a:r>
              <a:rPr lang="pl-PL" sz="1200" dirty="0"/>
              <a:t>, </a:t>
            </a:r>
            <a:r>
              <a:rPr lang="pl-PL" sz="1200" dirty="0" err="1"/>
              <a:t>Pyraflufen-ethyl</a:t>
            </a:r>
            <a:r>
              <a:rPr lang="pl-PL" sz="1200" dirty="0"/>
              <a:t>, </a:t>
            </a:r>
            <a:r>
              <a:rPr lang="pl-PL" sz="1200" dirty="0" err="1"/>
              <a:t>Pirazofos</a:t>
            </a:r>
            <a:r>
              <a:rPr lang="pl-PL" sz="1200" dirty="0"/>
              <a:t>, Pyretryny, </a:t>
            </a:r>
            <a:r>
              <a:rPr lang="pl-PL" sz="1200" dirty="0" err="1"/>
              <a:t>Pirydaben</a:t>
            </a:r>
            <a:r>
              <a:rPr lang="pl-PL" sz="1200" dirty="0"/>
              <a:t>, </a:t>
            </a:r>
            <a:r>
              <a:rPr lang="pl-PL" sz="1200" dirty="0" err="1"/>
              <a:t>Pyridaphenthion</a:t>
            </a:r>
            <a:r>
              <a:rPr lang="pl-PL" sz="1200" dirty="0"/>
              <a:t>, </a:t>
            </a:r>
            <a:r>
              <a:rPr lang="pl-PL" sz="1200" dirty="0" err="1"/>
              <a:t>Pyrifenox</a:t>
            </a:r>
            <a:r>
              <a:rPr lang="pl-PL" sz="1200" dirty="0"/>
              <a:t>, </a:t>
            </a:r>
            <a:r>
              <a:rPr lang="pl-PL" sz="1200" dirty="0" err="1"/>
              <a:t>Pirimithate</a:t>
            </a:r>
            <a:r>
              <a:rPr lang="pl-PL" sz="1200" dirty="0"/>
              <a:t>, </a:t>
            </a:r>
            <a:r>
              <a:rPr lang="pl-PL" sz="1200" dirty="0" err="1"/>
              <a:t>Chinalofos</a:t>
            </a:r>
            <a:r>
              <a:rPr lang="pl-PL" sz="1200" dirty="0"/>
              <a:t>, </a:t>
            </a:r>
            <a:r>
              <a:rPr lang="pl-PL" sz="1200" dirty="0" err="1"/>
              <a:t>Chinoksyfen</a:t>
            </a:r>
            <a:r>
              <a:rPr lang="pl-PL" sz="1200" dirty="0"/>
              <a:t>, </a:t>
            </a:r>
            <a:r>
              <a:rPr lang="pl-PL" sz="1200" dirty="0" err="1"/>
              <a:t>Kwintocen</a:t>
            </a:r>
            <a:r>
              <a:rPr lang="pl-PL" sz="1200" dirty="0"/>
              <a:t>, </a:t>
            </a:r>
            <a:r>
              <a:rPr lang="pl-PL" sz="1200" dirty="0" err="1"/>
              <a:t>Quintozene</a:t>
            </a:r>
            <a:r>
              <a:rPr lang="pl-PL" sz="1200" dirty="0"/>
              <a:t> (sum), </a:t>
            </a:r>
            <a:r>
              <a:rPr lang="pl-PL" sz="1200" dirty="0" err="1"/>
              <a:t>Chizalofop</a:t>
            </a:r>
            <a:r>
              <a:rPr lang="pl-PL" sz="1200" dirty="0"/>
              <a:t> etylowy, </a:t>
            </a:r>
            <a:r>
              <a:rPr lang="pl-PL" sz="1200" dirty="0" err="1"/>
              <a:t>Resmetryna</a:t>
            </a:r>
            <a:r>
              <a:rPr lang="pl-PL" sz="1200" dirty="0"/>
              <a:t>, S 421 (</a:t>
            </a:r>
            <a:r>
              <a:rPr lang="pl-PL" sz="1200" dirty="0" err="1"/>
              <a:t>Octachlordipropylether</a:t>
            </a:r>
            <a:r>
              <a:rPr lang="pl-PL" sz="1200" dirty="0"/>
              <a:t>), </a:t>
            </a:r>
            <a:r>
              <a:rPr lang="pl-PL" sz="1200" dirty="0" err="1"/>
              <a:t>Spiromesifen</a:t>
            </a:r>
            <a:r>
              <a:rPr lang="pl-PL" sz="1200" dirty="0"/>
              <a:t>, </a:t>
            </a:r>
            <a:r>
              <a:rPr lang="pl-PL" sz="1200" dirty="0" err="1"/>
              <a:t>Sulfotep</a:t>
            </a:r>
            <a:r>
              <a:rPr lang="pl-PL" sz="1200" dirty="0"/>
              <a:t>, </a:t>
            </a:r>
            <a:r>
              <a:rPr lang="pl-PL" sz="1200" dirty="0" err="1"/>
              <a:t>Sulprofos</a:t>
            </a:r>
            <a:r>
              <a:rPr lang="pl-PL" sz="1200" dirty="0"/>
              <a:t>, </a:t>
            </a:r>
            <a:r>
              <a:rPr lang="pl-PL" sz="1200" dirty="0" err="1"/>
              <a:t>Swep</a:t>
            </a:r>
            <a:r>
              <a:rPr lang="pl-PL" sz="1200" dirty="0"/>
              <a:t>, tau-</a:t>
            </a:r>
            <a:r>
              <a:rPr lang="pl-PL" sz="1200" dirty="0" err="1"/>
              <a:t>Fluwalinat</a:t>
            </a:r>
            <a:r>
              <a:rPr lang="pl-PL" sz="1200" dirty="0"/>
              <a:t>, </a:t>
            </a:r>
            <a:r>
              <a:rPr lang="pl-PL" sz="1200" dirty="0" err="1"/>
              <a:t>Tebupirimfos</a:t>
            </a:r>
            <a:r>
              <a:rPr lang="pl-PL" sz="1200" dirty="0"/>
              <a:t>, </a:t>
            </a:r>
            <a:r>
              <a:rPr lang="pl-PL" sz="1200" dirty="0" err="1"/>
              <a:t>Technazen</a:t>
            </a:r>
            <a:r>
              <a:rPr lang="pl-PL" sz="1200" dirty="0"/>
              <a:t>, </a:t>
            </a:r>
            <a:r>
              <a:rPr lang="pl-PL" sz="1200" dirty="0" err="1"/>
              <a:t>Teflutryna</a:t>
            </a:r>
            <a:r>
              <a:rPr lang="pl-PL" sz="1200" dirty="0"/>
              <a:t>, </a:t>
            </a:r>
            <a:r>
              <a:rPr lang="pl-PL" sz="1200" dirty="0" err="1"/>
              <a:t>Temephos</a:t>
            </a:r>
            <a:r>
              <a:rPr lang="pl-PL" sz="1200" dirty="0"/>
              <a:t>, </a:t>
            </a:r>
            <a:r>
              <a:rPr lang="pl-PL" sz="1200" dirty="0" err="1"/>
              <a:t>Terbufos</a:t>
            </a:r>
            <a:r>
              <a:rPr lang="pl-PL" sz="1200" dirty="0"/>
              <a:t>, </a:t>
            </a:r>
            <a:r>
              <a:rPr lang="pl-PL" sz="1200" dirty="0" err="1"/>
              <a:t>Tetrachlorwinfos</a:t>
            </a:r>
            <a:r>
              <a:rPr lang="pl-PL" sz="1200" dirty="0"/>
              <a:t>, </a:t>
            </a:r>
            <a:r>
              <a:rPr lang="pl-PL" sz="1200" dirty="0" err="1"/>
              <a:t>Tetrakonazol</a:t>
            </a:r>
            <a:r>
              <a:rPr lang="pl-PL" sz="1200" dirty="0"/>
              <a:t>, </a:t>
            </a:r>
            <a:r>
              <a:rPr lang="pl-PL" sz="1200" dirty="0" err="1"/>
              <a:t>Tetradifon</a:t>
            </a:r>
            <a:r>
              <a:rPr lang="pl-PL" sz="1200" dirty="0"/>
              <a:t>, </a:t>
            </a:r>
            <a:r>
              <a:rPr lang="pl-PL" sz="1200" dirty="0" err="1"/>
              <a:t>Tetrametryna</a:t>
            </a:r>
            <a:r>
              <a:rPr lang="pl-PL" sz="1200" dirty="0"/>
              <a:t>, </a:t>
            </a:r>
            <a:r>
              <a:rPr lang="pl-PL" sz="1200" dirty="0" err="1"/>
              <a:t>Tetrasul</a:t>
            </a:r>
            <a:r>
              <a:rPr lang="pl-PL" sz="1200" dirty="0"/>
              <a:t>, </a:t>
            </a:r>
            <a:r>
              <a:rPr lang="pl-PL" sz="1200" dirty="0" err="1"/>
              <a:t>Tolklofos</a:t>
            </a:r>
            <a:r>
              <a:rPr lang="pl-PL" sz="1200" dirty="0"/>
              <a:t> metylu, </a:t>
            </a:r>
            <a:r>
              <a:rPr lang="pl-PL" sz="1200" dirty="0" err="1"/>
              <a:t>Tolilofluanid</a:t>
            </a:r>
            <a:r>
              <a:rPr lang="pl-PL" sz="1200" dirty="0"/>
              <a:t>, </a:t>
            </a:r>
            <a:r>
              <a:rPr lang="pl-PL" sz="1200" dirty="0" err="1"/>
              <a:t>Toxaphene</a:t>
            </a:r>
            <a:r>
              <a:rPr lang="pl-PL" sz="1200" dirty="0"/>
              <a:t> </a:t>
            </a:r>
            <a:r>
              <a:rPr lang="pl-PL" sz="1200" dirty="0" err="1"/>
              <a:t>Parlar</a:t>
            </a:r>
            <a:r>
              <a:rPr lang="pl-PL" sz="1200" dirty="0"/>
              <a:t> 26, </a:t>
            </a:r>
            <a:r>
              <a:rPr lang="pl-PL" sz="1200" dirty="0" err="1"/>
              <a:t>Toxaphene</a:t>
            </a:r>
            <a:r>
              <a:rPr lang="pl-PL" sz="1200" dirty="0"/>
              <a:t> </a:t>
            </a:r>
            <a:r>
              <a:rPr lang="pl-PL" sz="1200" dirty="0" err="1"/>
              <a:t>Parlar</a:t>
            </a:r>
            <a:r>
              <a:rPr lang="pl-PL" sz="1200" dirty="0"/>
              <a:t> 50, </a:t>
            </a:r>
            <a:r>
              <a:rPr lang="pl-PL" sz="1200" dirty="0" err="1"/>
              <a:t>Toxaphene</a:t>
            </a:r>
            <a:r>
              <a:rPr lang="pl-PL" sz="1200" dirty="0"/>
              <a:t> </a:t>
            </a:r>
            <a:r>
              <a:rPr lang="pl-PL" sz="1200" dirty="0" err="1"/>
              <a:t>Parlar</a:t>
            </a:r>
            <a:r>
              <a:rPr lang="pl-PL" sz="1200" dirty="0"/>
              <a:t> 62, </a:t>
            </a:r>
            <a:r>
              <a:rPr lang="pl-PL" sz="1200" dirty="0" err="1"/>
              <a:t>Transfluthrin</a:t>
            </a:r>
            <a:r>
              <a:rPr lang="pl-PL" sz="1200" dirty="0"/>
              <a:t>, </a:t>
            </a:r>
            <a:r>
              <a:rPr lang="pl-PL" sz="1200" dirty="0" err="1"/>
              <a:t>Triadimefon</a:t>
            </a:r>
            <a:r>
              <a:rPr lang="pl-PL" sz="1200" dirty="0"/>
              <a:t>, </a:t>
            </a:r>
            <a:r>
              <a:rPr lang="pl-PL" sz="1200" dirty="0" err="1"/>
              <a:t>Triadimenol</a:t>
            </a:r>
            <a:r>
              <a:rPr lang="pl-PL" sz="1200" dirty="0"/>
              <a:t>, </a:t>
            </a:r>
            <a:r>
              <a:rPr lang="pl-PL" sz="1200" dirty="0" err="1"/>
              <a:t>Triadimenol</a:t>
            </a:r>
            <a:r>
              <a:rPr lang="pl-PL" sz="1200" dirty="0"/>
              <a:t>/</a:t>
            </a:r>
            <a:r>
              <a:rPr lang="pl-PL" sz="1200" dirty="0" err="1"/>
              <a:t>Triadimefon</a:t>
            </a:r>
            <a:r>
              <a:rPr lang="pl-PL" sz="1200" dirty="0"/>
              <a:t> (sum), </a:t>
            </a:r>
            <a:r>
              <a:rPr lang="pl-PL" sz="1200" dirty="0" err="1"/>
              <a:t>Trialat</a:t>
            </a:r>
            <a:r>
              <a:rPr lang="pl-PL" sz="1200" dirty="0"/>
              <a:t>, </a:t>
            </a:r>
            <a:r>
              <a:rPr lang="pl-PL" sz="1200" dirty="0" err="1"/>
              <a:t>Triamiphos</a:t>
            </a:r>
            <a:r>
              <a:rPr lang="pl-PL" sz="1200" dirty="0"/>
              <a:t>, </a:t>
            </a:r>
            <a:r>
              <a:rPr lang="pl-PL" sz="1200" dirty="0" err="1"/>
              <a:t>Triazofos</a:t>
            </a:r>
            <a:r>
              <a:rPr lang="pl-PL" sz="1200" dirty="0"/>
              <a:t>, </a:t>
            </a:r>
            <a:r>
              <a:rPr lang="pl-PL" sz="1200" dirty="0" err="1"/>
              <a:t>Tribufos</a:t>
            </a:r>
            <a:r>
              <a:rPr lang="pl-PL" sz="1200" dirty="0"/>
              <a:t>, </a:t>
            </a:r>
            <a:r>
              <a:rPr lang="pl-PL" sz="1200" dirty="0" err="1"/>
              <a:t>Trichloronat</a:t>
            </a:r>
            <a:r>
              <a:rPr lang="pl-PL" sz="1200" dirty="0"/>
              <a:t>, </a:t>
            </a:r>
            <a:r>
              <a:rPr lang="pl-PL" sz="1200" dirty="0" err="1"/>
              <a:t>Tridiphane</a:t>
            </a:r>
            <a:r>
              <a:rPr lang="pl-PL" sz="1200" dirty="0"/>
              <a:t> , </a:t>
            </a:r>
            <a:r>
              <a:rPr lang="pl-PL" sz="1200" dirty="0" err="1"/>
              <a:t>Trifloksystrobina</a:t>
            </a:r>
            <a:r>
              <a:rPr lang="pl-PL" sz="1200" dirty="0"/>
              <a:t>, </a:t>
            </a:r>
            <a:r>
              <a:rPr lang="pl-PL" sz="1200" dirty="0" err="1"/>
              <a:t>Trifluralina</a:t>
            </a:r>
            <a:r>
              <a:rPr lang="pl-PL" sz="1200" dirty="0"/>
              <a:t>, </a:t>
            </a:r>
            <a:r>
              <a:rPr lang="pl-PL" sz="1200" dirty="0" err="1"/>
              <a:t>Vamidothion</a:t>
            </a:r>
            <a:r>
              <a:rPr lang="pl-PL" sz="1200" dirty="0"/>
              <a:t>, </a:t>
            </a:r>
            <a:r>
              <a:rPr lang="pl-PL" sz="1200" dirty="0" err="1"/>
              <a:t>Winklozolina</a:t>
            </a:r>
            <a:r>
              <a:rPr lang="pl-PL" sz="1200" dirty="0"/>
              <a:t>,</a:t>
            </a:r>
          </a:p>
        </p:txBody>
      </p:sp>
      <p:sp>
        <p:nvSpPr>
          <p:cNvPr id="11" name="Objaśnienie ze strzałką w górę 10"/>
          <p:cNvSpPr/>
          <p:nvPr/>
        </p:nvSpPr>
        <p:spPr>
          <a:xfrm>
            <a:off x="2590789" y="1719140"/>
            <a:ext cx="4106438" cy="362537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4000" dirty="0">
                <a:solidFill>
                  <a:srgbClr val="FF0000"/>
                </a:solidFill>
                <a:latin typeface="Constantia"/>
              </a:rPr>
              <a:t>ok. 330 </a:t>
            </a:r>
            <a:r>
              <a:rPr lang="pl-PL" sz="4000" dirty="0" smtClean="0">
                <a:solidFill>
                  <a:srgbClr val="FF0000"/>
                </a:solidFill>
                <a:latin typeface="Constantia"/>
              </a:rPr>
              <a:t>związków</a:t>
            </a:r>
          </a:p>
          <a:p>
            <a:pPr lvl="0" algn="ctr"/>
            <a:r>
              <a:rPr lang="pl-PL" sz="3200" dirty="0" smtClean="0">
                <a:solidFill>
                  <a:srgbClr val="FF0000"/>
                </a:solidFill>
                <a:latin typeface="Constantia"/>
              </a:rPr>
              <a:t>LOQ </a:t>
            </a:r>
          </a:p>
          <a:p>
            <a:pPr lvl="0" algn="ctr"/>
            <a:r>
              <a:rPr lang="pl-PL" sz="3200" dirty="0" smtClean="0">
                <a:solidFill>
                  <a:srgbClr val="FF0000"/>
                </a:solidFill>
                <a:latin typeface="Constantia"/>
              </a:rPr>
              <a:t>&lt;0,015-0,15 mg kg</a:t>
            </a:r>
            <a:r>
              <a:rPr lang="pl-PL" sz="3200" baseline="30000" dirty="0" smtClean="0">
                <a:solidFill>
                  <a:srgbClr val="FF0000"/>
                </a:solidFill>
                <a:latin typeface="Constantia"/>
              </a:rPr>
              <a:t>-1</a:t>
            </a:r>
            <a:endParaRPr lang="pl-PL" sz="3200" dirty="0" smtClean="0">
              <a:solidFill>
                <a:srgbClr val="FF0000"/>
              </a:solidFill>
              <a:latin typeface="Constantia"/>
            </a:endParaRPr>
          </a:p>
          <a:p>
            <a:pPr lvl="0" algn="ctr"/>
            <a:r>
              <a:rPr lang="pl-PL" sz="3200" dirty="0" smtClean="0">
                <a:solidFill>
                  <a:srgbClr val="FF0000"/>
                </a:solidFill>
                <a:latin typeface="Constantia"/>
              </a:rPr>
              <a:t>&lt;0,03-0,1 µg dm</a:t>
            </a:r>
            <a:r>
              <a:rPr lang="pl-PL" sz="3200" baseline="30000" dirty="0" smtClean="0">
                <a:solidFill>
                  <a:srgbClr val="FF0000"/>
                </a:solidFill>
                <a:latin typeface="Constantia"/>
              </a:rPr>
              <a:t>-3</a:t>
            </a:r>
            <a:endParaRPr lang="pl-PL" sz="3200" dirty="0">
              <a:solidFill>
                <a:srgbClr val="FF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937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69 -0.55162 L 0.00174 0.54861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5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ole tekstowe 13"/>
          <p:cNvSpPr txBox="1"/>
          <p:nvPr/>
        </p:nvSpPr>
        <p:spPr>
          <a:xfrm>
            <a:off x="4415924" y="6488444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 smtClean="0">
                <a:solidFill>
                  <a:schemeClr val="accent1">
                    <a:lumMod val="75000"/>
                  </a:schemeClr>
                </a:solidFill>
              </a:rPr>
              <a:t>XIII Konferencja „Chemia, geochemia i ochrona środowiska morskiego”</a:t>
            </a:r>
          </a:p>
          <a:p>
            <a:pPr algn="ctr"/>
            <a:r>
              <a:rPr lang="pl-PL" sz="1000" b="1" dirty="0" smtClean="0">
                <a:solidFill>
                  <a:schemeClr val="accent1">
                    <a:lumMod val="75000"/>
                  </a:schemeClr>
                </a:solidFill>
              </a:rPr>
              <a:t> Sopot, 19.10.2018 r.</a:t>
            </a:r>
            <a:endParaRPr lang="pl-PL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48298" y="858660"/>
            <a:ext cx="7652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Glifosat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  (ROUNDUP) w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wodzie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i ziemi </a:t>
            </a:r>
          </a:p>
          <a:p>
            <a:pPr algn="ctr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(GC-MS-MS)</a:t>
            </a:r>
          </a:p>
          <a:p>
            <a:pPr algn="ctr"/>
            <a:endParaRPr lang="pl-PL" sz="2800" dirty="0">
              <a:solidFill>
                <a:schemeClr val="accent1">
                  <a:lumMod val="75000"/>
                </a:schemeClr>
              </a:solidFill>
              <a:latin typeface="Constantia"/>
            </a:endParaRPr>
          </a:p>
          <a:p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		</a:t>
            </a:r>
            <a:r>
              <a:rPr lang="pl-PL" sz="2400" dirty="0" smtClean="0">
                <a:latin typeface="Constantia"/>
              </a:rPr>
              <a:t>Herbicyd</a:t>
            </a:r>
            <a:endParaRPr lang="pl-PL" sz="2400" dirty="0">
              <a:latin typeface="Constantia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59987" y="4148746"/>
            <a:ext cx="5798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Glifosat</a:t>
            </a:r>
            <a:r>
              <a:rPr lang="pl-PL" sz="2400" dirty="0"/>
              <a:t> 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LOQ &lt;0,05 mg kg</a:t>
            </a:r>
            <a:r>
              <a:rPr lang="pl-PL" sz="2400" baseline="30000" dirty="0" smtClean="0"/>
              <a:t>-1</a:t>
            </a:r>
            <a:r>
              <a:rPr lang="pl-PL" sz="2400" dirty="0" smtClean="0"/>
              <a:t> ; &lt;0,02µg dm</a:t>
            </a:r>
            <a:r>
              <a:rPr lang="pl-PL" sz="2400" baseline="30000" dirty="0" smtClean="0"/>
              <a:t>-3</a:t>
            </a:r>
            <a:endParaRPr lang="pl-PL" sz="2400" dirty="0" smtClean="0"/>
          </a:p>
          <a:p>
            <a:endParaRPr lang="pl-PL" sz="2400" dirty="0"/>
          </a:p>
          <a:p>
            <a:r>
              <a:rPr lang="pl-PL" sz="2400" dirty="0" smtClean="0"/>
              <a:t>Kwas </a:t>
            </a:r>
            <a:r>
              <a:rPr lang="pl-PL" sz="2400" dirty="0" err="1"/>
              <a:t>aminometylofosfonowy</a:t>
            </a:r>
            <a:r>
              <a:rPr lang="pl-PL" sz="2400" dirty="0"/>
              <a:t> (</a:t>
            </a:r>
            <a:r>
              <a:rPr lang="pl-PL" sz="2400" dirty="0" smtClean="0"/>
              <a:t>AMPA)</a:t>
            </a:r>
          </a:p>
          <a:p>
            <a:pPr lvl="0"/>
            <a:r>
              <a:rPr lang="pl-PL" sz="2400" dirty="0" smtClean="0">
                <a:solidFill>
                  <a:srgbClr val="4D3E2F"/>
                </a:solidFill>
              </a:rPr>
              <a:t>LOQ </a:t>
            </a:r>
            <a:r>
              <a:rPr lang="pl-PL" sz="2400" dirty="0">
                <a:solidFill>
                  <a:srgbClr val="4D3E2F"/>
                </a:solidFill>
              </a:rPr>
              <a:t>&lt;0,05 </a:t>
            </a:r>
            <a:r>
              <a:rPr lang="pl-PL" sz="2400" dirty="0" smtClean="0">
                <a:solidFill>
                  <a:srgbClr val="4D3E2F"/>
                </a:solidFill>
              </a:rPr>
              <a:t>mg kg</a:t>
            </a:r>
            <a:r>
              <a:rPr lang="pl-PL" sz="2400" baseline="30000" dirty="0" smtClean="0">
                <a:solidFill>
                  <a:srgbClr val="4D3E2F"/>
                </a:solidFill>
              </a:rPr>
              <a:t>-1</a:t>
            </a:r>
            <a:r>
              <a:rPr lang="pl-PL" sz="2400" dirty="0" smtClean="0">
                <a:solidFill>
                  <a:srgbClr val="4D3E2F"/>
                </a:solidFill>
              </a:rPr>
              <a:t>; </a:t>
            </a:r>
            <a:r>
              <a:rPr lang="pl-PL" sz="2400" dirty="0">
                <a:solidFill>
                  <a:srgbClr val="4D3E2F"/>
                </a:solidFill>
              </a:rPr>
              <a:t>&lt;</a:t>
            </a:r>
            <a:r>
              <a:rPr lang="pl-PL" sz="2400" dirty="0" smtClean="0">
                <a:solidFill>
                  <a:srgbClr val="4D3E2F"/>
                </a:solidFill>
              </a:rPr>
              <a:t>0,02µg dm</a:t>
            </a:r>
            <a:r>
              <a:rPr lang="pl-PL" sz="2400" baseline="30000" dirty="0" smtClean="0">
                <a:solidFill>
                  <a:srgbClr val="4D3E2F"/>
                </a:solidFill>
              </a:rPr>
              <a:t>-3</a:t>
            </a:r>
            <a:endParaRPr lang="pl-PL" sz="2400" dirty="0">
              <a:solidFill>
                <a:srgbClr val="4D3E2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14" y="1742549"/>
            <a:ext cx="2601402" cy="26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5" y="3691467"/>
            <a:ext cx="2457134" cy="245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726344" y="2720085"/>
            <a:ext cx="5133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err="1"/>
              <a:t>Glifosat</a:t>
            </a:r>
            <a:r>
              <a:rPr lang="pl-PL" dirty="0"/>
              <a:t> zalicza się do herbicydów </a:t>
            </a:r>
            <a:r>
              <a:rPr lang="pl-PL" dirty="0" err="1"/>
              <a:t>fosfonianowych</a:t>
            </a:r>
            <a:r>
              <a:rPr lang="pl-PL" dirty="0" smtClean="0"/>
              <a:t>.</a:t>
            </a:r>
          </a:p>
          <a:p>
            <a:pPr algn="ctr"/>
            <a:r>
              <a:rPr lang="pl-PL" dirty="0" smtClean="0"/>
              <a:t> Jest stosowany od prawie 40 lat.</a:t>
            </a:r>
          </a:p>
          <a:p>
            <a:pPr algn="ctr"/>
            <a:r>
              <a:rPr lang="pl-PL" dirty="0" smtClean="0"/>
              <a:t>W grudniu 2017 roku uzyskał dopuszczenie do stosowania na kolejnych 5 lat.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24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91891" y="2266623"/>
            <a:ext cx="5212080" cy="1293323"/>
          </a:xfrm>
        </p:spPr>
        <p:txBody>
          <a:bodyPr rtlCol="0"/>
          <a:lstStyle/>
          <a:p>
            <a:pPr rtl="0"/>
            <a:r>
              <a:rPr lang="pl-PL" dirty="0" smtClean="0"/>
              <a:t>Wyniki</a:t>
            </a:r>
            <a:endParaRPr lang="pl-PL" dirty="0"/>
          </a:p>
        </p:txBody>
      </p:sp>
      <p:pic>
        <p:nvPicPr>
          <p:cNvPr id="6" name="Obraz 5" descr="C:\Documents and Settings\sweslaw.IOPAN\Pulpit\Nowy folder\WPuck_Pasek_RGB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262" y="6137322"/>
            <a:ext cx="3945175" cy="55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071" y="636422"/>
            <a:ext cx="4329739" cy="7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7127024" y="6260946"/>
            <a:ext cx="1731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3399"/>
                </a:solidFill>
              </a:rPr>
              <a:t>Sopot, </a:t>
            </a:r>
            <a:r>
              <a:rPr lang="pl-PL" sz="1400" b="1" dirty="0" smtClean="0">
                <a:solidFill>
                  <a:srgbClr val="003399"/>
                </a:solidFill>
              </a:rPr>
              <a:t>19.10.2018 </a:t>
            </a:r>
            <a:r>
              <a:rPr lang="pl-PL" sz="1400" b="1" dirty="0">
                <a:solidFill>
                  <a:srgbClr val="003399"/>
                </a:solidFill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1244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ostokąt: zaokrąglone rogi 1">
            <a:extLst>
              <a:ext uri="{FF2B5EF4-FFF2-40B4-BE49-F238E27FC236}">
                <a16:creationId xmlns="" xmlns:a16="http://schemas.microsoft.com/office/drawing/2014/main" id="{C9C3F16B-5E12-41A2-A165-69B6B9033F61}"/>
              </a:ext>
            </a:extLst>
          </p:cNvPr>
          <p:cNvSpPr/>
          <p:nvPr/>
        </p:nvSpPr>
        <p:spPr>
          <a:xfrm>
            <a:off x="369186" y="869308"/>
            <a:ext cx="2317072" cy="11185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Działka </a:t>
            </a:r>
            <a:r>
              <a:rPr lang="pl-PL" sz="2400" b="1" dirty="0" smtClean="0"/>
              <a:t>12-66</a:t>
            </a:r>
          </a:p>
          <a:p>
            <a:pPr algn="ctr"/>
            <a:r>
              <a:rPr lang="pl-PL" sz="2400" b="1" dirty="0" smtClean="0"/>
              <a:t>Jęczmień jary</a:t>
            </a:r>
            <a:endParaRPr lang="pl-PL" sz="2400" b="1" dirty="0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="" xmlns:a16="http://schemas.microsoft.com/office/drawing/2014/main" id="{4AD43FB4-334C-4F88-ADF4-B6D1E338D1B1}"/>
              </a:ext>
            </a:extLst>
          </p:cNvPr>
          <p:cNvSpPr/>
          <p:nvPr/>
        </p:nvSpPr>
        <p:spPr>
          <a:xfrm>
            <a:off x="4359951" y="470381"/>
            <a:ext cx="3830598" cy="2637064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="" xmlns:a16="http://schemas.microsoft.com/office/drawing/2014/main" id="{046FB1C3-B46C-4664-9B48-7679CB4AFB0C}"/>
              </a:ext>
            </a:extLst>
          </p:cNvPr>
          <p:cNvSpPr/>
          <p:nvPr/>
        </p:nvSpPr>
        <p:spPr>
          <a:xfrm>
            <a:off x="139515" y="2677770"/>
            <a:ext cx="3728622" cy="31330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16CCB5D2-9628-45BC-A9BA-1DBA4D336262}"/>
              </a:ext>
            </a:extLst>
          </p:cNvPr>
          <p:cNvSpPr txBox="1"/>
          <p:nvPr/>
        </p:nvSpPr>
        <p:spPr>
          <a:xfrm flipH="1">
            <a:off x="369186" y="3130832"/>
            <a:ext cx="29317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Fungicyd </a:t>
            </a:r>
            <a:r>
              <a:rPr lang="pl-PL" sz="2000" b="1" dirty="0" smtClean="0">
                <a:solidFill>
                  <a:schemeClr val="bg1"/>
                </a:solidFill>
              </a:rPr>
              <a:t>– </a:t>
            </a:r>
            <a:r>
              <a:rPr lang="pl-PL" sz="2000" b="1" dirty="0" err="1" smtClean="0">
                <a:solidFill>
                  <a:schemeClr val="bg1"/>
                </a:solidFill>
              </a:rPr>
              <a:t>Flupikolid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13.05.2018   &lt;</a:t>
            </a:r>
            <a:r>
              <a:rPr lang="pl-PL" sz="1600" dirty="0" smtClean="0">
                <a:solidFill>
                  <a:schemeClr val="bg1"/>
                </a:solidFill>
              </a:rPr>
              <a:t>LOQ</a:t>
            </a:r>
          </a:p>
          <a:p>
            <a:r>
              <a:rPr lang="pl-PL" sz="1600" dirty="0">
                <a:solidFill>
                  <a:schemeClr val="bg1"/>
                </a:solidFill>
              </a:rPr>
              <a:t>25.08.2018    0,20 µg dm</a:t>
            </a:r>
            <a:r>
              <a:rPr lang="pl-PL" sz="1600" baseline="30000" dirty="0">
                <a:solidFill>
                  <a:schemeClr val="bg1"/>
                </a:solidFill>
              </a:rPr>
              <a:t>-3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                           </a:t>
            </a:r>
            <a:endParaRPr lang="pl-PL" sz="2000" dirty="0">
              <a:solidFill>
                <a:schemeClr val="bg1"/>
              </a:solidFill>
            </a:endParaRPr>
          </a:p>
          <a:p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ABBE5C21-CE2E-4C6F-9316-EBFA3965FB19}"/>
              </a:ext>
            </a:extLst>
          </p:cNvPr>
          <p:cNvSpPr txBox="1"/>
          <p:nvPr/>
        </p:nvSpPr>
        <p:spPr>
          <a:xfrm>
            <a:off x="4575259" y="782270"/>
            <a:ext cx="374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27.03.2018 ; 22.06.2018; 11.07.2018  	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       &lt;LOQ                          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="" xmlns:a16="http://schemas.microsoft.com/office/drawing/2014/main" id="{6EB6B52B-2388-4124-964F-49F60385A0B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527722" y="1987894"/>
            <a:ext cx="0" cy="689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="" xmlns:a16="http://schemas.microsoft.com/office/drawing/2014/main" id="{71941C3C-4ABB-448C-91FE-9F75985F481D}"/>
              </a:ext>
            </a:extLst>
          </p:cNvPr>
          <p:cNvCxnSpPr>
            <a:stCxn id="2" idx="3"/>
          </p:cNvCxnSpPr>
          <p:nvPr/>
        </p:nvCxnSpPr>
        <p:spPr>
          <a:xfrm>
            <a:off x="2686258" y="1428601"/>
            <a:ext cx="1673693" cy="15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: zaokrąglone rogi 27">
            <a:extLst>
              <a:ext uri="{FF2B5EF4-FFF2-40B4-BE49-F238E27FC236}">
                <a16:creationId xmlns="" xmlns:a16="http://schemas.microsoft.com/office/drawing/2014/main" id="{E716437A-A8F7-49DD-93A8-5AB71210A3CC}"/>
              </a:ext>
            </a:extLst>
          </p:cNvPr>
          <p:cNvSpPr/>
          <p:nvPr/>
        </p:nvSpPr>
        <p:spPr>
          <a:xfrm>
            <a:off x="4359950" y="3486401"/>
            <a:ext cx="3436355" cy="152359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="" xmlns:a16="http://schemas.microsoft.com/office/drawing/2014/main" id="{06861A32-F5DF-44F9-A5FD-6DFCA23D308F}"/>
              </a:ext>
            </a:extLst>
          </p:cNvPr>
          <p:cNvSpPr txBox="1"/>
          <p:nvPr/>
        </p:nvSpPr>
        <p:spPr>
          <a:xfrm>
            <a:off x="4574685" y="4448048"/>
            <a:ext cx="283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20.07.2018    0,13 µg dm</a:t>
            </a:r>
            <a:r>
              <a:rPr lang="pl-PL" baseline="30000" dirty="0">
                <a:solidFill>
                  <a:schemeClr val="bg1"/>
                </a:solidFill>
              </a:rPr>
              <a:t>-3</a:t>
            </a:r>
            <a:r>
              <a:rPr lang="pl-PL" dirty="0">
                <a:solidFill>
                  <a:schemeClr val="bg1"/>
                </a:solidFill>
              </a:rPr>
              <a:t>                           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="" xmlns:a16="http://schemas.microsoft.com/office/drawing/2014/main" id="{C779CCD0-F567-4D9D-9C39-1A0AD531073D}"/>
              </a:ext>
            </a:extLst>
          </p:cNvPr>
          <p:cNvSpPr txBox="1"/>
          <p:nvPr/>
        </p:nvSpPr>
        <p:spPr>
          <a:xfrm flipH="1">
            <a:off x="4574685" y="3960265"/>
            <a:ext cx="2803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Herbicyd - </a:t>
            </a:r>
            <a:r>
              <a:rPr lang="pl-PL" sz="2000" b="1" dirty="0" err="1">
                <a:solidFill>
                  <a:schemeClr val="bg1"/>
                </a:solidFill>
              </a:rPr>
              <a:t>Diflufenican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="" xmlns:a16="http://schemas.microsoft.com/office/drawing/2014/main" id="{3EA29A24-7D09-41D2-A7B8-8CB96006E78C}"/>
              </a:ext>
            </a:extLst>
          </p:cNvPr>
          <p:cNvSpPr txBox="1"/>
          <p:nvPr/>
        </p:nvSpPr>
        <p:spPr>
          <a:xfrm flipH="1">
            <a:off x="4676284" y="3577108"/>
            <a:ext cx="280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POTOK BŁĄDZIKOWSKI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="" xmlns:a16="http://schemas.microsoft.com/office/drawing/2014/main" id="{CA94D3A0-071E-4F68-8DD9-71644E5FD1B4}"/>
              </a:ext>
            </a:extLst>
          </p:cNvPr>
          <p:cNvSpPr txBox="1"/>
          <p:nvPr/>
        </p:nvSpPr>
        <p:spPr>
          <a:xfrm flipH="1">
            <a:off x="4541986" y="1494022"/>
            <a:ext cx="326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Herbicyd – </a:t>
            </a:r>
            <a:r>
              <a:rPr lang="pl-PL" sz="2000" b="1" dirty="0" err="1">
                <a:solidFill>
                  <a:srgbClr val="FF0000"/>
                </a:solidFill>
              </a:rPr>
              <a:t>Glifosat</a:t>
            </a:r>
            <a:r>
              <a:rPr lang="pl-PL" sz="2000" b="1" dirty="0">
                <a:solidFill>
                  <a:srgbClr val="FF0000"/>
                </a:solidFill>
              </a:rPr>
              <a:t> / AMPA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="" xmlns:a16="http://schemas.microsoft.com/office/drawing/2014/main" id="{C3C2167B-EEC2-4E26-9E82-5774B293F688}"/>
              </a:ext>
            </a:extLst>
          </p:cNvPr>
          <p:cNvSpPr txBox="1"/>
          <p:nvPr/>
        </p:nvSpPr>
        <p:spPr>
          <a:xfrm flipH="1">
            <a:off x="369186" y="4371104"/>
            <a:ext cx="3269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Herbicyd – </a:t>
            </a:r>
            <a:r>
              <a:rPr lang="pl-PL" sz="2000" b="1" dirty="0" err="1">
                <a:solidFill>
                  <a:srgbClr val="FF0000"/>
                </a:solidFill>
              </a:rPr>
              <a:t>Glifosat</a:t>
            </a:r>
            <a:r>
              <a:rPr lang="pl-PL" sz="2000" b="1" dirty="0">
                <a:solidFill>
                  <a:srgbClr val="FF0000"/>
                </a:solidFill>
              </a:rPr>
              <a:t> / </a:t>
            </a:r>
            <a:r>
              <a:rPr lang="pl-PL" sz="2000" b="1" dirty="0" smtClean="0">
                <a:solidFill>
                  <a:srgbClr val="FF0000"/>
                </a:solidFill>
              </a:rPr>
              <a:t>AMPA</a:t>
            </a:r>
          </a:p>
          <a:p>
            <a:r>
              <a:rPr lang="pl-PL" sz="1600" dirty="0">
                <a:solidFill>
                  <a:schemeClr val="bg1"/>
                </a:solidFill>
              </a:rPr>
              <a:t>25.08.2018    </a:t>
            </a:r>
            <a:r>
              <a:rPr lang="pl-PL" sz="1600" dirty="0" err="1" smtClean="0">
                <a:solidFill>
                  <a:schemeClr val="bg1"/>
                </a:solidFill>
              </a:rPr>
              <a:t>Glifosat</a:t>
            </a:r>
            <a:r>
              <a:rPr lang="pl-PL" sz="1600" dirty="0" smtClean="0">
                <a:solidFill>
                  <a:schemeClr val="bg1"/>
                </a:solidFill>
              </a:rPr>
              <a:t>  0,17  </a:t>
            </a:r>
            <a:r>
              <a:rPr lang="pl-PL" sz="1600" dirty="0">
                <a:solidFill>
                  <a:schemeClr val="bg1"/>
                </a:solidFill>
              </a:rPr>
              <a:t>µg dm</a:t>
            </a:r>
            <a:r>
              <a:rPr lang="pl-PL" sz="1600" baseline="30000" dirty="0">
                <a:solidFill>
                  <a:schemeClr val="bg1"/>
                </a:solidFill>
              </a:rPr>
              <a:t>-3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endParaRPr lang="pl-PL" sz="1600" dirty="0" smtClean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25.08.2018   </a:t>
            </a:r>
            <a:r>
              <a:rPr lang="pl-PL" sz="1600" dirty="0" smtClean="0">
                <a:solidFill>
                  <a:schemeClr val="bg1"/>
                </a:solidFill>
              </a:rPr>
              <a:t> AMPA     </a:t>
            </a:r>
            <a:r>
              <a:rPr lang="pl-PL" sz="1600" dirty="0">
                <a:solidFill>
                  <a:schemeClr val="bg1"/>
                </a:solidFill>
              </a:rPr>
              <a:t>0,24 µg dm</a:t>
            </a:r>
            <a:r>
              <a:rPr lang="pl-PL" sz="1600" baseline="30000" dirty="0">
                <a:solidFill>
                  <a:schemeClr val="bg1"/>
                </a:solidFill>
              </a:rPr>
              <a:t>-3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208828" y="644685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000" b="1" dirty="0">
                <a:solidFill>
                  <a:srgbClr val="003399"/>
                </a:solidFill>
              </a:rPr>
              <a:t>XIII Konferencja „Chemia, geochemia i ochrona </a:t>
            </a:r>
            <a:r>
              <a:rPr lang="pl-PL" sz="1000" b="1" dirty="0" smtClean="0">
                <a:solidFill>
                  <a:srgbClr val="003399"/>
                </a:solidFill>
              </a:rPr>
              <a:t>środowiska morskiego”</a:t>
            </a:r>
            <a:endParaRPr lang="pl-PL" sz="1000" b="1" dirty="0">
              <a:solidFill>
                <a:srgbClr val="003399"/>
              </a:solidFill>
            </a:endParaRPr>
          </a:p>
          <a:p>
            <a:pPr lvl="0" algn="ctr"/>
            <a:r>
              <a:rPr lang="pl-PL" sz="1000" b="1" dirty="0">
                <a:solidFill>
                  <a:srgbClr val="003399"/>
                </a:solidFill>
              </a:rPr>
              <a:t> Sopot, 19.10.2018 r.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443217" y="470382"/>
            <a:ext cx="154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GLEBA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907824" y="2679173"/>
            <a:ext cx="227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WODA Z ROWÓW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27" name="Łącznik prosty ze strzałką 26"/>
          <p:cNvCxnSpPr/>
          <p:nvPr/>
        </p:nvCxnSpPr>
        <p:spPr>
          <a:xfrm flipH="1">
            <a:off x="3744811" y="2332832"/>
            <a:ext cx="615140" cy="589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845655" y="4346402"/>
            <a:ext cx="51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6838717" y="5009992"/>
            <a:ext cx="284607" cy="237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chemat blokowy: taśma dziurkowana 40"/>
          <p:cNvSpPr/>
          <p:nvPr/>
        </p:nvSpPr>
        <p:spPr>
          <a:xfrm>
            <a:off x="5692455" y="5043175"/>
            <a:ext cx="3278089" cy="133418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/>
          <p:cNvSpPr txBox="1"/>
          <p:nvPr/>
        </p:nvSpPr>
        <p:spPr>
          <a:xfrm>
            <a:off x="6275250" y="5544778"/>
            <a:ext cx="204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Zatoka Pucka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&lt;LOQ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5" name="pole tekstowe 44">
            <a:extLst>
              <a:ext uri="{FF2B5EF4-FFF2-40B4-BE49-F238E27FC236}">
                <a16:creationId xmlns="" xmlns:a16="http://schemas.microsoft.com/office/drawing/2014/main" id="{5096043E-372B-4F7E-85C3-29FE3CCFC600}"/>
              </a:ext>
            </a:extLst>
          </p:cNvPr>
          <p:cNvSpPr txBox="1"/>
          <p:nvPr/>
        </p:nvSpPr>
        <p:spPr>
          <a:xfrm>
            <a:off x="4495292" y="2414947"/>
            <a:ext cx="369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11.07.2018   </a:t>
            </a:r>
            <a:r>
              <a:rPr lang="pl-PL" dirty="0" err="1" smtClean="0">
                <a:solidFill>
                  <a:schemeClr val="bg1"/>
                </a:solidFill>
              </a:rPr>
              <a:t>Glifosat</a:t>
            </a:r>
            <a:r>
              <a:rPr lang="pl-PL" dirty="0" smtClean="0">
                <a:solidFill>
                  <a:schemeClr val="bg1"/>
                </a:solidFill>
              </a:rPr>
              <a:t>   0,05  mg </a:t>
            </a:r>
            <a:r>
              <a:rPr lang="pl-PL" dirty="0">
                <a:solidFill>
                  <a:schemeClr val="bg1"/>
                </a:solidFill>
              </a:rPr>
              <a:t>kg</a:t>
            </a:r>
            <a:r>
              <a:rPr lang="pl-PL" baseline="30000" dirty="0">
                <a:solidFill>
                  <a:schemeClr val="bg1"/>
                </a:solidFill>
              </a:rPr>
              <a:t>-1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	     AMPA      0,17 mg kg</a:t>
            </a:r>
            <a:r>
              <a:rPr lang="pl-PL" baseline="30000" dirty="0" smtClean="0">
                <a:solidFill>
                  <a:schemeClr val="bg1"/>
                </a:solidFill>
              </a:rPr>
              <a:t>-1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="" xmlns:a16="http://schemas.microsoft.com/office/drawing/2014/main" id="{5096043E-372B-4F7E-85C3-29FE3CCFC600}"/>
              </a:ext>
            </a:extLst>
          </p:cNvPr>
          <p:cNvSpPr txBox="1"/>
          <p:nvPr/>
        </p:nvSpPr>
        <p:spPr>
          <a:xfrm>
            <a:off x="4495866" y="1879601"/>
            <a:ext cx="336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27.03.2018    AMPA     0,11 </a:t>
            </a:r>
            <a:r>
              <a:rPr lang="pl-PL" dirty="0">
                <a:solidFill>
                  <a:schemeClr val="bg1"/>
                </a:solidFill>
              </a:rPr>
              <a:t>mg kg</a:t>
            </a:r>
            <a:r>
              <a:rPr lang="pl-PL" baseline="30000" dirty="0">
                <a:solidFill>
                  <a:schemeClr val="bg1"/>
                </a:solidFill>
              </a:rPr>
              <a:t>-1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="" xmlns:a16="http://schemas.microsoft.com/office/drawing/2014/main" id="{5096043E-372B-4F7E-85C3-29FE3CCFC600}"/>
              </a:ext>
            </a:extLst>
          </p:cNvPr>
          <p:cNvSpPr txBox="1"/>
          <p:nvPr/>
        </p:nvSpPr>
        <p:spPr>
          <a:xfrm>
            <a:off x="4508906" y="2148166"/>
            <a:ext cx="336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22.06.2018   AMPA     0,2 </a:t>
            </a:r>
            <a:r>
              <a:rPr lang="pl-PL" dirty="0">
                <a:solidFill>
                  <a:schemeClr val="bg1"/>
                </a:solidFill>
              </a:rPr>
              <a:t>mg kg</a:t>
            </a:r>
            <a:r>
              <a:rPr lang="pl-PL" baseline="30000" dirty="0">
                <a:solidFill>
                  <a:schemeClr val="bg1"/>
                </a:solidFill>
              </a:rPr>
              <a:t>-1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6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ostokąt: zaokrąglone rogi 1">
            <a:extLst>
              <a:ext uri="{FF2B5EF4-FFF2-40B4-BE49-F238E27FC236}">
                <a16:creationId xmlns="" xmlns:a16="http://schemas.microsoft.com/office/drawing/2014/main" id="{C9C3F16B-5E12-41A2-A165-69B6B9033F61}"/>
              </a:ext>
            </a:extLst>
          </p:cNvPr>
          <p:cNvSpPr/>
          <p:nvPr/>
        </p:nvSpPr>
        <p:spPr>
          <a:xfrm>
            <a:off x="369186" y="869308"/>
            <a:ext cx="2317072" cy="11185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Działka </a:t>
            </a:r>
            <a:r>
              <a:rPr lang="pl-PL" sz="2400" b="1" dirty="0" smtClean="0"/>
              <a:t>12-129</a:t>
            </a:r>
          </a:p>
          <a:p>
            <a:pPr algn="ctr"/>
            <a:r>
              <a:rPr lang="pl-PL" sz="2400" b="1" dirty="0" smtClean="0"/>
              <a:t>Ziemniaki</a:t>
            </a:r>
            <a:endParaRPr lang="pl-PL" sz="2400" b="1" dirty="0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="" xmlns:a16="http://schemas.microsoft.com/office/drawing/2014/main" id="{4AD43FB4-334C-4F88-ADF4-B6D1E338D1B1}"/>
              </a:ext>
            </a:extLst>
          </p:cNvPr>
          <p:cNvSpPr/>
          <p:nvPr/>
        </p:nvSpPr>
        <p:spPr>
          <a:xfrm>
            <a:off x="4359950" y="540168"/>
            <a:ext cx="4420877" cy="296738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="" xmlns:a16="http://schemas.microsoft.com/office/drawing/2014/main" id="{046FB1C3-B46C-4664-9B48-7679CB4AFB0C}"/>
              </a:ext>
            </a:extLst>
          </p:cNvPr>
          <p:cNvSpPr/>
          <p:nvPr/>
        </p:nvSpPr>
        <p:spPr>
          <a:xfrm>
            <a:off x="94830" y="2643054"/>
            <a:ext cx="3728622" cy="3769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16CCB5D2-9628-45BC-A9BA-1DBA4D336262}"/>
              </a:ext>
            </a:extLst>
          </p:cNvPr>
          <p:cNvSpPr txBox="1"/>
          <p:nvPr/>
        </p:nvSpPr>
        <p:spPr>
          <a:xfrm flipH="1">
            <a:off x="369186" y="3101680"/>
            <a:ext cx="2511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Fungicyd – </a:t>
            </a:r>
            <a:r>
              <a:rPr lang="pl-PL" sz="2000" b="1" dirty="0" err="1" smtClean="0">
                <a:solidFill>
                  <a:srgbClr val="FF0000"/>
                </a:solidFill>
              </a:rPr>
              <a:t>Flupikolid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13.07.2018    </a:t>
            </a:r>
            <a:r>
              <a:rPr lang="pl-PL" sz="1600" dirty="0" smtClean="0">
                <a:solidFill>
                  <a:schemeClr val="bg1"/>
                </a:solidFill>
              </a:rPr>
              <a:t>0,37 </a:t>
            </a:r>
            <a:r>
              <a:rPr lang="pl-PL" sz="1600" dirty="0">
                <a:solidFill>
                  <a:schemeClr val="bg1"/>
                </a:solidFill>
              </a:rPr>
              <a:t>µg </a:t>
            </a:r>
            <a:r>
              <a:rPr lang="pl-PL" sz="1600" dirty="0" smtClean="0">
                <a:solidFill>
                  <a:schemeClr val="bg1"/>
                </a:solidFill>
              </a:rPr>
              <a:t>dm</a:t>
            </a:r>
            <a:r>
              <a:rPr lang="pl-PL" sz="1600" baseline="30000" dirty="0" smtClean="0">
                <a:solidFill>
                  <a:schemeClr val="bg1"/>
                </a:solidFill>
              </a:rPr>
              <a:t>-3</a:t>
            </a:r>
          </a:p>
          <a:p>
            <a:r>
              <a:rPr lang="pl-PL" sz="1600" dirty="0">
                <a:solidFill>
                  <a:schemeClr val="bg1"/>
                </a:solidFill>
              </a:rPr>
              <a:t>25.08.2018    0,36 µg dm</a:t>
            </a:r>
            <a:r>
              <a:rPr lang="pl-PL" sz="1600" baseline="30000" dirty="0">
                <a:solidFill>
                  <a:schemeClr val="bg1"/>
                </a:solidFill>
              </a:rPr>
              <a:t>-3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ABBE5C21-CE2E-4C6F-9316-EBFA3965FB19}"/>
              </a:ext>
            </a:extLst>
          </p:cNvPr>
          <p:cNvSpPr txBox="1"/>
          <p:nvPr/>
        </p:nvSpPr>
        <p:spPr>
          <a:xfrm>
            <a:off x="4608307" y="1357911"/>
            <a:ext cx="289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11.07.2018    0,15 </a:t>
            </a:r>
            <a:r>
              <a:rPr lang="pl-PL" dirty="0">
                <a:solidFill>
                  <a:schemeClr val="bg1"/>
                </a:solidFill>
              </a:rPr>
              <a:t>mg kg</a:t>
            </a:r>
            <a:r>
              <a:rPr lang="pl-PL" baseline="30000" dirty="0">
                <a:solidFill>
                  <a:schemeClr val="bg1"/>
                </a:solidFill>
              </a:rPr>
              <a:t>-1</a:t>
            </a:r>
            <a:r>
              <a:rPr lang="pl-PL" dirty="0">
                <a:solidFill>
                  <a:schemeClr val="bg1"/>
                </a:solidFill>
              </a:rPr>
              <a:t>                           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="" xmlns:a16="http://schemas.microsoft.com/office/drawing/2014/main" id="{572C1C18-5AEE-4CEF-8F3F-74DCA71F04E8}"/>
              </a:ext>
            </a:extLst>
          </p:cNvPr>
          <p:cNvSpPr txBox="1"/>
          <p:nvPr/>
        </p:nvSpPr>
        <p:spPr>
          <a:xfrm flipH="1">
            <a:off x="4684315" y="957801"/>
            <a:ext cx="251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Fungicyd - </a:t>
            </a:r>
            <a:r>
              <a:rPr lang="pl-PL" sz="2000" b="1" dirty="0" err="1">
                <a:solidFill>
                  <a:srgbClr val="FF0000"/>
                </a:solidFill>
              </a:rPr>
              <a:t>Flupikolid</a:t>
            </a:r>
            <a:endParaRPr lang="pl-PL" sz="2000" b="1" dirty="0">
              <a:solidFill>
                <a:srgbClr val="FF0000"/>
              </a:solidFill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="" xmlns:a16="http://schemas.microsoft.com/office/drawing/2014/main" id="{6EB6B52B-2388-4124-964F-49F60385A0B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527722" y="1987894"/>
            <a:ext cx="0" cy="689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="" xmlns:a16="http://schemas.microsoft.com/office/drawing/2014/main" id="{71941C3C-4ABB-448C-91FE-9F75985F481D}"/>
              </a:ext>
            </a:extLst>
          </p:cNvPr>
          <p:cNvCxnSpPr>
            <a:stCxn id="2" idx="3"/>
          </p:cNvCxnSpPr>
          <p:nvPr/>
        </p:nvCxnSpPr>
        <p:spPr>
          <a:xfrm>
            <a:off x="2686258" y="1428601"/>
            <a:ext cx="1673693" cy="15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="" xmlns:a16="http://schemas.microsoft.com/office/drawing/2014/main" id="{37C16547-D96F-4431-AFBE-C06F39FE83C4}"/>
              </a:ext>
            </a:extLst>
          </p:cNvPr>
          <p:cNvSpPr txBox="1"/>
          <p:nvPr/>
        </p:nvSpPr>
        <p:spPr>
          <a:xfrm flipH="1">
            <a:off x="369186" y="4127486"/>
            <a:ext cx="280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Herbicyd </a:t>
            </a:r>
            <a:r>
              <a:rPr lang="pl-PL" sz="2000" b="1" dirty="0" smtClean="0">
                <a:solidFill>
                  <a:schemeClr val="bg1"/>
                </a:solidFill>
              </a:rPr>
              <a:t>– </a:t>
            </a:r>
            <a:r>
              <a:rPr lang="pl-PL" sz="2000" b="1" dirty="0" err="1" smtClean="0">
                <a:solidFill>
                  <a:schemeClr val="bg1"/>
                </a:solidFill>
              </a:rPr>
              <a:t>Metazachlor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1600" dirty="0">
                <a:solidFill>
                  <a:schemeClr val="bg1"/>
                </a:solidFill>
              </a:rPr>
              <a:t>25.08.2018    0,o37 µg dm</a:t>
            </a:r>
            <a:r>
              <a:rPr lang="pl-PL" sz="1600" baseline="30000" dirty="0">
                <a:solidFill>
                  <a:schemeClr val="bg1"/>
                </a:solidFill>
              </a:rPr>
              <a:t>-3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="" xmlns:a16="http://schemas.microsoft.com/office/drawing/2014/main" id="{E716437A-A8F7-49DD-93A8-5AB71210A3CC}"/>
              </a:ext>
            </a:extLst>
          </p:cNvPr>
          <p:cNvSpPr/>
          <p:nvPr/>
        </p:nvSpPr>
        <p:spPr>
          <a:xfrm>
            <a:off x="4444277" y="3605010"/>
            <a:ext cx="3436355" cy="13707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="" xmlns:a16="http://schemas.microsoft.com/office/drawing/2014/main" id="{06861A32-F5DF-44F9-A5FD-6DFCA23D308F}"/>
              </a:ext>
            </a:extLst>
          </p:cNvPr>
          <p:cNvSpPr txBox="1"/>
          <p:nvPr/>
        </p:nvSpPr>
        <p:spPr>
          <a:xfrm>
            <a:off x="4580059" y="4448048"/>
            <a:ext cx="283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20.07.2018    0,13 µg dm</a:t>
            </a:r>
            <a:r>
              <a:rPr lang="pl-PL" baseline="30000" dirty="0">
                <a:solidFill>
                  <a:schemeClr val="bg1"/>
                </a:solidFill>
              </a:rPr>
              <a:t>-3</a:t>
            </a:r>
            <a:r>
              <a:rPr lang="pl-PL" dirty="0">
                <a:solidFill>
                  <a:schemeClr val="bg1"/>
                </a:solidFill>
              </a:rPr>
              <a:t>                           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="" xmlns:a16="http://schemas.microsoft.com/office/drawing/2014/main" id="{C779CCD0-F567-4D9D-9C39-1A0AD531073D}"/>
              </a:ext>
            </a:extLst>
          </p:cNvPr>
          <p:cNvSpPr txBox="1"/>
          <p:nvPr/>
        </p:nvSpPr>
        <p:spPr>
          <a:xfrm flipH="1">
            <a:off x="4557595" y="4047938"/>
            <a:ext cx="2803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Herbicyd - </a:t>
            </a:r>
            <a:r>
              <a:rPr lang="pl-PL" sz="2000" b="1" dirty="0" err="1">
                <a:solidFill>
                  <a:schemeClr val="bg1"/>
                </a:solidFill>
              </a:rPr>
              <a:t>Diflufenican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="" xmlns:a16="http://schemas.microsoft.com/office/drawing/2014/main" id="{3EA29A24-7D09-41D2-A7B8-8CB96006E78C}"/>
              </a:ext>
            </a:extLst>
          </p:cNvPr>
          <p:cNvSpPr txBox="1"/>
          <p:nvPr/>
        </p:nvSpPr>
        <p:spPr>
          <a:xfrm flipH="1">
            <a:off x="4580059" y="3671067"/>
            <a:ext cx="280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POTOK BŁĄDZIKOWSKI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="" xmlns:a16="http://schemas.microsoft.com/office/drawing/2014/main" id="{CA94D3A0-071E-4F68-8DD9-71644E5FD1B4}"/>
              </a:ext>
            </a:extLst>
          </p:cNvPr>
          <p:cNvSpPr txBox="1"/>
          <p:nvPr/>
        </p:nvSpPr>
        <p:spPr>
          <a:xfrm flipH="1">
            <a:off x="4657749" y="2560141"/>
            <a:ext cx="326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Herbicyd </a:t>
            </a:r>
            <a:r>
              <a:rPr lang="pl-PL" sz="2000" b="1" dirty="0">
                <a:solidFill>
                  <a:schemeClr val="bg1"/>
                </a:solidFill>
              </a:rPr>
              <a:t>– </a:t>
            </a:r>
            <a:r>
              <a:rPr lang="pl-PL" sz="2000" b="1" dirty="0" err="1">
                <a:solidFill>
                  <a:schemeClr val="bg1"/>
                </a:solidFill>
              </a:rPr>
              <a:t>Glifosat</a:t>
            </a:r>
            <a:r>
              <a:rPr lang="pl-PL" sz="2000" b="1" dirty="0">
                <a:solidFill>
                  <a:schemeClr val="bg1"/>
                </a:solidFill>
              </a:rPr>
              <a:t> / AMPA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="" xmlns:a16="http://schemas.microsoft.com/office/drawing/2014/main" id="{C3C2167B-EEC2-4E26-9E82-5774B293F688}"/>
              </a:ext>
            </a:extLst>
          </p:cNvPr>
          <p:cNvSpPr txBox="1"/>
          <p:nvPr/>
        </p:nvSpPr>
        <p:spPr>
          <a:xfrm flipH="1">
            <a:off x="369186" y="4910082"/>
            <a:ext cx="3269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Herbicyd – </a:t>
            </a:r>
            <a:r>
              <a:rPr lang="pl-PL" sz="2000" b="1" dirty="0" err="1">
                <a:solidFill>
                  <a:schemeClr val="bg1"/>
                </a:solidFill>
              </a:rPr>
              <a:t>Glifosat</a:t>
            </a:r>
            <a:r>
              <a:rPr lang="pl-PL" sz="2000" b="1" dirty="0">
                <a:solidFill>
                  <a:schemeClr val="bg1"/>
                </a:solidFill>
              </a:rPr>
              <a:t> / </a:t>
            </a:r>
            <a:r>
              <a:rPr lang="pl-PL" sz="2000" b="1" dirty="0" smtClean="0">
                <a:solidFill>
                  <a:schemeClr val="bg1"/>
                </a:solidFill>
              </a:rPr>
              <a:t>AMPA</a:t>
            </a:r>
          </a:p>
          <a:p>
            <a:r>
              <a:rPr lang="pl-PL" sz="1600" dirty="0">
                <a:solidFill>
                  <a:schemeClr val="bg1"/>
                </a:solidFill>
              </a:rPr>
              <a:t>25.08.2018   </a:t>
            </a:r>
            <a:r>
              <a:rPr lang="pl-PL" sz="1600" dirty="0" err="1">
                <a:solidFill>
                  <a:srgbClr val="FF0000"/>
                </a:solidFill>
              </a:rPr>
              <a:t>Glifosat</a:t>
            </a:r>
            <a:r>
              <a:rPr lang="pl-PL" sz="1600" dirty="0">
                <a:solidFill>
                  <a:srgbClr val="FF0000"/>
                </a:solidFill>
              </a:rPr>
              <a:t>  20 µg </a:t>
            </a:r>
            <a:r>
              <a:rPr lang="pl-PL" sz="1600" dirty="0" smtClean="0">
                <a:solidFill>
                  <a:srgbClr val="FF0000"/>
                </a:solidFill>
              </a:rPr>
              <a:t>dm</a:t>
            </a:r>
            <a:r>
              <a:rPr lang="pl-PL" sz="1600" baseline="30000" dirty="0" smtClean="0">
                <a:solidFill>
                  <a:srgbClr val="FF0000"/>
                </a:solidFill>
              </a:rPr>
              <a:t>-3</a:t>
            </a:r>
          </a:p>
          <a:p>
            <a:r>
              <a:rPr lang="pl-PL" sz="1600" dirty="0">
                <a:solidFill>
                  <a:schemeClr val="bg1"/>
                </a:solidFill>
              </a:rPr>
              <a:t>25.08.2018   </a:t>
            </a:r>
            <a:r>
              <a:rPr lang="pl-PL" sz="1600" dirty="0">
                <a:solidFill>
                  <a:srgbClr val="FF0000"/>
                </a:solidFill>
              </a:rPr>
              <a:t>AMPA  3,5 µg dm</a:t>
            </a:r>
            <a:r>
              <a:rPr lang="pl-PL" sz="1600" baseline="30000" dirty="0">
                <a:solidFill>
                  <a:srgbClr val="FF0000"/>
                </a:solidFill>
              </a:rPr>
              <a:t>-3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</a:p>
          <a:p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208828" y="644685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000" b="1" dirty="0">
                <a:solidFill>
                  <a:srgbClr val="003399"/>
                </a:solidFill>
              </a:rPr>
              <a:t>XIII Konferencja „Chemia, geochemia i ochrona </a:t>
            </a:r>
            <a:r>
              <a:rPr lang="pl-PL" sz="1000" b="1" dirty="0" smtClean="0">
                <a:solidFill>
                  <a:srgbClr val="003399"/>
                </a:solidFill>
              </a:rPr>
              <a:t>środowiska morskiego”</a:t>
            </a:r>
            <a:endParaRPr lang="pl-PL" sz="1000" b="1" dirty="0">
              <a:solidFill>
                <a:srgbClr val="003399"/>
              </a:solidFill>
            </a:endParaRPr>
          </a:p>
          <a:p>
            <a:pPr lvl="0" algn="ctr"/>
            <a:r>
              <a:rPr lang="pl-PL" sz="1000" b="1" dirty="0">
                <a:solidFill>
                  <a:srgbClr val="003399"/>
                </a:solidFill>
              </a:rPr>
              <a:t> Sopot, 19.10.2018 r.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502739" y="614766"/>
            <a:ext cx="154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GLEBA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757118" y="2738113"/>
            <a:ext cx="227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WODA Z ROWÓW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27" name="Łącznik prosty ze strzałką 26"/>
          <p:cNvCxnSpPr/>
          <p:nvPr/>
        </p:nvCxnSpPr>
        <p:spPr>
          <a:xfrm flipH="1">
            <a:off x="3744811" y="2332832"/>
            <a:ext cx="615140" cy="589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845655" y="4346402"/>
            <a:ext cx="5986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6426112" y="5736896"/>
            <a:ext cx="532148" cy="108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chemat blokowy: taśma dziurkowana 40"/>
          <p:cNvSpPr/>
          <p:nvPr/>
        </p:nvSpPr>
        <p:spPr>
          <a:xfrm>
            <a:off x="6930562" y="5128601"/>
            <a:ext cx="2115471" cy="124526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/>
          <p:cNvSpPr txBox="1"/>
          <p:nvPr/>
        </p:nvSpPr>
        <p:spPr>
          <a:xfrm>
            <a:off x="7118911" y="5522130"/>
            <a:ext cx="204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Zatoka Pucka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&lt;</a:t>
            </a:r>
            <a:r>
              <a:rPr lang="pl-PL" b="1" dirty="0">
                <a:solidFill>
                  <a:schemeClr val="bg1"/>
                </a:solidFill>
              </a:rPr>
              <a:t>LOQ</a:t>
            </a:r>
          </a:p>
          <a:p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5" name="pole tekstowe 44">
            <a:extLst>
              <a:ext uri="{FF2B5EF4-FFF2-40B4-BE49-F238E27FC236}">
                <a16:creationId xmlns="" xmlns:a16="http://schemas.microsoft.com/office/drawing/2014/main" id="{5096043E-372B-4F7E-85C3-29FE3CCFC600}"/>
              </a:ext>
            </a:extLst>
          </p:cNvPr>
          <p:cNvSpPr txBox="1"/>
          <p:nvPr/>
        </p:nvSpPr>
        <p:spPr>
          <a:xfrm>
            <a:off x="4666116" y="2938168"/>
            <a:ext cx="336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11.07.2018   AMPA   0,069 </a:t>
            </a:r>
            <a:r>
              <a:rPr lang="pl-PL" dirty="0">
                <a:solidFill>
                  <a:schemeClr val="bg1"/>
                </a:solidFill>
              </a:rPr>
              <a:t>mg kg</a:t>
            </a:r>
            <a:r>
              <a:rPr lang="pl-PL" baseline="30000" dirty="0">
                <a:solidFill>
                  <a:schemeClr val="bg1"/>
                </a:solidFill>
              </a:rPr>
              <a:t>-1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="" xmlns:a16="http://schemas.microsoft.com/office/drawing/2014/main" id="{572C1C18-5AEE-4CEF-8F3F-74DCA71F04E8}"/>
              </a:ext>
            </a:extLst>
          </p:cNvPr>
          <p:cNvSpPr txBox="1"/>
          <p:nvPr/>
        </p:nvSpPr>
        <p:spPr>
          <a:xfrm flipH="1">
            <a:off x="4684315" y="1787839"/>
            <a:ext cx="407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Fungicyd - </a:t>
            </a:r>
            <a:r>
              <a:rPr lang="pl-PL" sz="2000" b="1" dirty="0" err="1" smtClean="0">
                <a:solidFill>
                  <a:schemeClr val="bg1"/>
                </a:solidFill>
              </a:rPr>
              <a:t>Difenoksykonazol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="" xmlns:a16="http://schemas.microsoft.com/office/drawing/2014/main" id="{ABBE5C21-CE2E-4C6F-9316-EBFA3965FB19}"/>
              </a:ext>
            </a:extLst>
          </p:cNvPr>
          <p:cNvSpPr txBox="1"/>
          <p:nvPr/>
        </p:nvSpPr>
        <p:spPr>
          <a:xfrm>
            <a:off x="4684315" y="2120605"/>
            <a:ext cx="289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11.07.2018    </a:t>
            </a:r>
            <a:r>
              <a:rPr lang="pl-PL" dirty="0" smtClean="0">
                <a:solidFill>
                  <a:schemeClr val="bg1"/>
                </a:solidFill>
              </a:rPr>
              <a:t>0,2 </a:t>
            </a:r>
            <a:r>
              <a:rPr lang="pl-PL" dirty="0">
                <a:solidFill>
                  <a:schemeClr val="bg1"/>
                </a:solidFill>
              </a:rPr>
              <a:t>mg kg</a:t>
            </a:r>
            <a:r>
              <a:rPr lang="pl-PL" baseline="30000" dirty="0">
                <a:solidFill>
                  <a:schemeClr val="bg1"/>
                </a:solidFill>
              </a:rPr>
              <a:t>-1</a:t>
            </a:r>
            <a:r>
              <a:rPr lang="pl-PL" dirty="0">
                <a:solidFill>
                  <a:schemeClr val="bg1"/>
                </a:solidFill>
              </a:rPr>
              <a:t>                           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>
            <a:off x="7575784" y="4975735"/>
            <a:ext cx="613360" cy="182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rostokąt: zaokrąglone rogi 27">
            <a:extLst>
              <a:ext uri="{FF2B5EF4-FFF2-40B4-BE49-F238E27FC236}">
                <a16:creationId xmlns="" xmlns:a16="http://schemas.microsoft.com/office/drawing/2014/main" id="{E716437A-A8F7-49DD-93A8-5AB71210A3CC}"/>
              </a:ext>
            </a:extLst>
          </p:cNvPr>
          <p:cNvSpPr/>
          <p:nvPr/>
        </p:nvSpPr>
        <p:spPr>
          <a:xfrm>
            <a:off x="4440315" y="5297055"/>
            <a:ext cx="2054513" cy="101743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/>
          <p:cNvSpPr txBox="1"/>
          <p:nvPr/>
        </p:nvSpPr>
        <p:spPr>
          <a:xfrm>
            <a:off x="4615861" y="5438305"/>
            <a:ext cx="169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GIZDEPKA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&lt;LOQ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58" name="Łącznik prosty ze strzałką 57"/>
          <p:cNvCxnSpPr/>
          <p:nvPr/>
        </p:nvCxnSpPr>
        <p:spPr>
          <a:xfrm>
            <a:off x="3823452" y="5581939"/>
            <a:ext cx="5986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ostokąt: zaokrąglone rogi 1">
            <a:extLst>
              <a:ext uri="{FF2B5EF4-FFF2-40B4-BE49-F238E27FC236}">
                <a16:creationId xmlns="" xmlns:a16="http://schemas.microsoft.com/office/drawing/2014/main" id="{C9C3F16B-5E12-41A2-A165-69B6B9033F61}"/>
              </a:ext>
            </a:extLst>
          </p:cNvPr>
          <p:cNvSpPr/>
          <p:nvPr/>
        </p:nvSpPr>
        <p:spPr>
          <a:xfrm>
            <a:off x="369186" y="869308"/>
            <a:ext cx="2317072" cy="11185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Działka </a:t>
            </a:r>
            <a:r>
              <a:rPr lang="pl-PL" sz="2400" b="1" dirty="0" smtClean="0"/>
              <a:t>19-44</a:t>
            </a:r>
          </a:p>
          <a:p>
            <a:pPr algn="ctr"/>
            <a:r>
              <a:rPr lang="pl-PL" sz="2400" b="1" dirty="0" smtClean="0"/>
              <a:t>Pszenica ozima</a:t>
            </a:r>
            <a:endParaRPr lang="pl-PL" sz="2400" b="1" dirty="0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="" xmlns:a16="http://schemas.microsoft.com/office/drawing/2014/main" id="{4AD43FB4-334C-4F88-ADF4-B6D1E338D1B1}"/>
              </a:ext>
            </a:extLst>
          </p:cNvPr>
          <p:cNvSpPr/>
          <p:nvPr/>
        </p:nvSpPr>
        <p:spPr>
          <a:xfrm>
            <a:off x="4359950" y="470381"/>
            <a:ext cx="4596533" cy="3200686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="" xmlns:a16="http://schemas.microsoft.com/office/drawing/2014/main" id="{046FB1C3-B46C-4664-9B48-7679CB4AFB0C}"/>
              </a:ext>
            </a:extLst>
          </p:cNvPr>
          <p:cNvSpPr/>
          <p:nvPr/>
        </p:nvSpPr>
        <p:spPr>
          <a:xfrm>
            <a:off x="94830" y="2332832"/>
            <a:ext cx="3728622" cy="40793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1B84E0E2-CD54-4E69-8448-8FE3E849F5B6}"/>
              </a:ext>
            </a:extLst>
          </p:cNvPr>
          <p:cNvSpPr txBox="1"/>
          <p:nvPr/>
        </p:nvSpPr>
        <p:spPr>
          <a:xfrm>
            <a:off x="101516" y="4225369"/>
            <a:ext cx="3620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</a:rPr>
              <a:t>25.08.2018    </a:t>
            </a:r>
            <a:r>
              <a:rPr lang="pl-PL" dirty="0" err="1" smtClean="0">
                <a:solidFill>
                  <a:schemeClr val="bg1"/>
                </a:solidFill>
              </a:rPr>
              <a:t>Boskalid</a:t>
            </a:r>
            <a:r>
              <a:rPr lang="pl-PL" dirty="0" smtClean="0">
                <a:solidFill>
                  <a:schemeClr val="bg1"/>
                </a:solidFill>
              </a:rPr>
              <a:t>  0,045 </a:t>
            </a:r>
            <a:r>
              <a:rPr lang="pl-PL" dirty="0">
                <a:solidFill>
                  <a:schemeClr val="bg1"/>
                </a:solidFill>
              </a:rPr>
              <a:t>µg </a:t>
            </a:r>
            <a:r>
              <a:rPr lang="pl-PL" dirty="0" smtClean="0">
                <a:solidFill>
                  <a:schemeClr val="bg1"/>
                </a:solidFill>
              </a:rPr>
              <a:t>dm</a:t>
            </a:r>
            <a:r>
              <a:rPr lang="pl-PL" baseline="30000" dirty="0" smtClean="0">
                <a:solidFill>
                  <a:schemeClr val="bg1"/>
                </a:solidFill>
              </a:rPr>
              <a:t>-3</a:t>
            </a:r>
          </a:p>
          <a:p>
            <a:pPr algn="r"/>
            <a:r>
              <a:rPr lang="pl-PL" dirty="0" smtClean="0">
                <a:solidFill>
                  <a:schemeClr val="bg1"/>
                </a:solidFill>
              </a:rPr>
              <a:t>                   </a:t>
            </a:r>
            <a:r>
              <a:rPr lang="pl-PL" dirty="0" err="1" smtClean="0">
                <a:solidFill>
                  <a:schemeClr val="bg1"/>
                </a:solidFill>
              </a:rPr>
              <a:t>Diflufenican</a:t>
            </a:r>
            <a:r>
              <a:rPr lang="pl-PL" dirty="0" smtClean="0">
                <a:solidFill>
                  <a:schemeClr val="bg1"/>
                </a:solidFill>
              </a:rPr>
              <a:t>  0,049 </a:t>
            </a:r>
            <a:r>
              <a:rPr lang="pl-PL" dirty="0">
                <a:solidFill>
                  <a:schemeClr val="bg1"/>
                </a:solidFill>
              </a:rPr>
              <a:t>µg </a:t>
            </a:r>
            <a:r>
              <a:rPr lang="pl-PL" dirty="0" smtClean="0">
                <a:solidFill>
                  <a:schemeClr val="bg1"/>
                </a:solidFill>
              </a:rPr>
              <a:t>dm</a:t>
            </a:r>
            <a:r>
              <a:rPr lang="pl-PL" baseline="30000" dirty="0" smtClean="0">
                <a:solidFill>
                  <a:schemeClr val="bg1"/>
                </a:solidFill>
              </a:rPr>
              <a:t>-3</a:t>
            </a:r>
          </a:p>
          <a:p>
            <a:pPr algn="r"/>
            <a:r>
              <a:rPr lang="pl-PL" dirty="0" smtClean="0">
                <a:solidFill>
                  <a:schemeClr val="bg1"/>
                </a:solidFill>
              </a:rPr>
              <a:t>             </a:t>
            </a:r>
            <a:r>
              <a:rPr lang="pl-PL" dirty="0" err="1" smtClean="0">
                <a:solidFill>
                  <a:srgbClr val="FF0000"/>
                </a:solidFill>
              </a:rPr>
              <a:t>Epoksykonazol</a:t>
            </a:r>
            <a:r>
              <a:rPr lang="pl-PL" dirty="0" smtClean="0">
                <a:solidFill>
                  <a:srgbClr val="FF0000"/>
                </a:solidFill>
              </a:rPr>
              <a:t>  </a:t>
            </a:r>
            <a:r>
              <a:rPr lang="pl-PL" dirty="0">
                <a:solidFill>
                  <a:srgbClr val="FF0000"/>
                </a:solidFill>
              </a:rPr>
              <a:t>0,045 µg </a:t>
            </a:r>
            <a:r>
              <a:rPr lang="pl-PL" dirty="0" smtClean="0">
                <a:solidFill>
                  <a:srgbClr val="FF0000"/>
                </a:solidFill>
              </a:rPr>
              <a:t>dm</a:t>
            </a:r>
            <a:r>
              <a:rPr lang="pl-PL" baseline="30000" dirty="0" smtClean="0">
                <a:solidFill>
                  <a:srgbClr val="FF0000"/>
                </a:solidFill>
              </a:rPr>
              <a:t>-3</a:t>
            </a:r>
          </a:p>
          <a:p>
            <a:pPr algn="r"/>
            <a:r>
              <a:rPr lang="pl-PL" dirty="0" smtClean="0">
                <a:solidFill>
                  <a:schemeClr val="bg1"/>
                </a:solidFill>
              </a:rPr>
              <a:t>          </a:t>
            </a:r>
            <a:r>
              <a:rPr lang="pl-PL" dirty="0" err="1" smtClean="0">
                <a:solidFill>
                  <a:schemeClr val="bg1"/>
                </a:solidFill>
              </a:rPr>
              <a:t>Metazachlor</a:t>
            </a:r>
            <a:r>
              <a:rPr lang="pl-PL" dirty="0" smtClean="0">
                <a:solidFill>
                  <a:schemeClr val="bg1"/>
                </a:solidFill>
              </a:rPr>
              <a:t>             2,00 </a:t>
            </a:r>
            <a:r>
              <a:rPr lang="pl-PL" dirty="0">
                <a:solidFill>
                  <a:schemeClr val="bg1"/>
                </a:solidFill>
              </a:rPr>
              <a:t>µg dm</a:t>
            </a:r>
            <a:r>
              <a:rPr lang="pl-PL" baseline="30000" dirty="0">
                <a:solidFill>
                  <a:schemeClr val="bg1"/>
                </a:solidFill>
              </a:rPr>
              <a:t>-3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ABBE5C21-CE2E-4C6F-9316-EBFA3965FB19}"/>
              </a:ext>
            </a:extLst>
          </p:cNvPr>
          <p:cNvSpPr txBox="1"/>
          <p:nvPr/>
        </p:nvSpPr>
        <p:spPr>
          <a:xfrm>
            <a:off x="4467876" y="684642"/>
            <a:ext cx="44886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 smtClean="0">
                <a:solidFill>
                  <a:schemeClr val="bg1"/>
                </a:solidFill>
              </a:rPr>
              <a:t>05.04.2018    Chloropiryfos etyl.  0,093 mg </a:t>
            </a:r>
            <a:r>
              <a:rPr lang="pl-PL" sz="1600" dirty="0" smtClean="0">
                <a:solidFill>
                  <a:prstClr val="white"/>
                </a:solidFill>
              </a:rPr>
              <a:t>kg</a:t>
            </a:r>
            <a:r>
              <a:rPr lang="pl-PL" sz="1600" baseline="30000" dirty="0" smtClean="0">
                <a:solidFill>
                  <a:prstClr val="white"/>
                </a:solidFill>
              </a:rPr>
              <a:t>-1</a:t>
            </a:r>
          </a:p>
          <a:p>
            <a:r>
              <a:rPr lang="pl-PL" sz="1600" dirty="0" smtClean="0">
                <a:solidFill>
                  <a:prstClr val="white"/>
                </a:solidFill>
              </a:rPr>
              <a:t>22.06.2018    Antrachinon  0,18  </a:t>
            </a:r>
            <a:r>
              <a:rPr lang="pl-PL" sz="1600" dirty="0" smtClean="0">
                <a:solidFill>
                  <a:schemeClr val="bg1"/>
                </a:solidFill>
              </a:rPr>
              <a:t>mg </a:t>
            </a:r>
            <a:r>
              <a:rPr lang="pl-PL" sz="1600" dirty="0">
                <a:solidFill>
                  <a:prstClr val="white"/>
                </a:solidFill>
              </a:rPr>
              <a:t>kg</a:t>
            </a:r>
            <a:r>
              <a:rPr lang="pl-PL" sz="1600" baseline="30000" dirty="0">
                <a:solidFill>
                  <a:prstClr val="white"/>
                </a:solidFill>
              </a:rPr>
              <a:t>-1</a:t>
            </a:r>
          </a:p>
          <a:p>
            <a:r>
              <a:rPr lang="pl-PL" sz="1600" dirty="0" smtClean="0">
                <a:solidFill>
                  <a:prstClr val="white"/>
                </a:solidFill>
              </a:rPr>
              <a:t>	    Chloropiryfos etyl.  0,015  </a:t>
            </a:r>
            <a:r>
              <a:rPr lang="pl-PL" sz="1600" dirty="0" smtClean="0">
                <a:solidFill>
                  <a:schemeClr val="bg1"/>
                </a:solidFill>
              </a:rPr>
              <a:t>mg </a:t>
            </a:r>
            <a:r>
              <a:rPr lang="pl-PL" sz="1600" dirty="0" smtClean="0">
                <a:solidFill>
                  <a:prstClr val="white"/>
                </a:solidFill>
              </a:rPr>
              <a:t>kg</a:t>
            </a:r>
            <a:r>
              <a:rPr lang="pl-PL" sz="1600" baseline="30000" dirty="0" smtClean="0">
                <a:solidFill>
                  <a:prstClr val="white"/>
                </a:solidFill>
              </a:rPr>
              <a:t>-1</a:t>
            </a:r>
          </a:p>
          <a:p>
            <a:r>
              <a:rPr lang="pl-PL" sz="1600" dirty="0" smtClean="0">
                <a:solidFill>
                  <a:prstClr val="white"/>
                </a:solidFill>
              </a:rPr>
              <a:t>11.07.2018     Antrachinon  0,23  </a:t>
            </a:r>
            <a:r>
              <a:rPr lang="pl-PL" sz="1600" dirty="0">
                <a:solidFill>
                  <a:schemeClr val="bg1"/>
                </a:solidFill>
              </a:rPr>
              <a:t>mg </a:t>
            </a:r>
            <a:r>
              <a:rPr lang="pl-PL" sz="1600" dirty="0">
                <a:solidFill>
                  <a:prstClr val="white"/>
                </a:solidFill>
              </a:rPr>
              <a:t>kg</a:t>
            </a:r>
            <a:r>
              <a:rPr lang="pl-PL" sz="1600" baseline="30000" dirty="0">
                <a:solidFill>
                  <a:prstClr val="white"/>
                </a:solidFill>
              </a:rPr>
              <a:t>-1</a:t>
            </a:r>
          </a:p>
          <a:p>
            <a:r>
              <a:rPr lang="pl-PL" sz="1600" dirty="0">
                <a:solidFill>
                  <a:prstClr val="white"/>
                </a:solidFill>
              </a:rPr>
              <a:t>	   </a:t>
            </a:r>
            <a:r>
              <a:rPr lang="pl-PL" sz="1600" dirty="0" smtClean="0">
                <a:solidFill>
                  <a:prstClr val="white"/>
                </a:solidFill>
              </a:rPr>
              <a:t> </a:t>
            </a:r>
            <a:r>
              <a:rPr lang="pl-PL" sz="1600" dirty="0" err="1" smtClean="0">
                <a:solidFill>
                  <a:prstClr val="white"/>
                </a:solidFill>
              </a:rPr>
              <a:t>Chloropiryfos</a:t>
            </a:r>
            <a:r>
              <a:rPr lang="pl-PL" sz="1600" dirty="0" smtClean="0">
                <a:solidFill>
                  <a:prstClr val="white"/>
                </a:solidFill>
              </a:rPr>
              <a:t> </a:t>
            </a:r>
            <a:r>
              <a:rPr lang="pl-PL" sz="1600" dirty="0">
                <a:solidFill>
                  <a:prstClr val="white"/>
                </a:solidFill>
              </a:rPr>
              <a:t>etyl.  0,015  </a:t>
            </a:r>
            <a:r>
              <a:rPr lang="pl-PL" sz="1600" dirty="0">
                <a:solidFill>
                  <a:schemeClr val="bg1"/>
                </a:solidFill>
              </a:rPr>
              <a:t>mg </a:t>
            </a:r>
            <a:r>
              <a:rPr lang="pl-PL" sz="1600" dirty="0">
                <a:solidFill>
                  <a:prstClr val="white"/>
                </a:solidFill>
              </a:rPr>
              <a:t>kg</a:t>
            </a:r>
            <a:r>
              <a:rPr lang="pl-PL" sz="1600" baseline="30000" dirty="0">
                <a:solidFill>
                  <a:prstClr val="white"/>
                </a:solidFill>
              </a:rPr>
              <a:t>-1</a:t>
            </a:r>
          </a:p>
          <a:p>
            <a:endParaRPr lang="pl-PL" dirty="0">
              <a:solidFill>
                <a:prstClr val="white"/>
              </a:solidFill>
            </a:endParaRPr>
          </a:p>
          <a:p>
            <a:pPr lvl="0"/>
            <a:endParaRPr lang="pl-PL" dirty="0" smtClean="0">
              <a:solidFill>
                <a:prstClr val="white"/>
              </a:solidFill>
            </a:endParaRPr>
          </a:p>
          <a:p>
            <a:pPr lvl="0"/>
            <a:r>
              <a:rPr lang="pl-PL" dirty="0" smtClean="0">
                <a:solidFill>
                  <a:prstClr val="white"/>
                </a:solidFill>
              </a:rPr>
              <a:t> </a:t>
            </a:r>
            <a:endParaRPr lang="pl-PL" dirty="0">
              <a:solidFill>
                <a:prstClr val="white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                      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="" xmlns:a16="http://schemas.microsoft.com/office/drawing/2014/main" id="{6EB6B52B-2388-4124-964F-49F60385A0B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527722" y="1987894"/>
            <a:ext cx="0" cy="344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="" xmlns:a16="http://schemas.microsoft.com/office/drawing/2014/main" id="{71941C3C-4ABB-448C-91FE-9F75985F481D}"/>
              </a:ext>
            </a:extLst>
          </p:cNvPr>
          <p:cNvCxnSpPr>
            <a:stCxn id="2" idx="3"/>
          </p:cNvCxnSpPr>
          <p:nvPr/>
        </p:nvCxnSpPr>
        <p:spPr>
          <a:xfrm>
            <a:off x="2686258" y="1428601"/>
            <a:ext cx="1673693" cy="15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: zaokrąglone rogi 27">
            <a:extLst>
              <a:ext uri="{FF2B5EF4-FFF2-40B4-BE49-F238E27FC236}">
                <a16:creationId xmlns="" xmlns:a16="http://schemas.microsoft.com/office/drawing/2014/main" id="{E716437A-A8F7-49DD-93A8-5AB71210A3CC}"/>
              </a:ext>
            </a:extLst>
          </p:cNvPr>
          <p:cNvSpPr/>
          <p:nvPr/>
        </p:nvSpPr>
        <p:spPr>
          <a:xfrm>
            <a:off x="4356488" y="3777015"/>
            <a:ext cx="3436355" cy="152359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="" xmlns:a16="http://schemas.microsoft.com/office/drawing/2014/main" id="{06861A32-F5DF-44F9-A5FD-6DFCA23D308F}"/>
              </a:ext>
            </a:extLst>
          </p:cNvPr>
          <p:cNvSpPr txBox="1"/>
          <p:nvPr/>
        </p:nvSpPr>
        <p:spPr>
          <a:xfrm>
            <a:off x="4574685" y="4594510"/>
            <a:ext cx="283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20.07.2018    0,13 µg dm</a:t>
            </a:r>
            <a:r>
              <a:rPr lang="pl-PL" baseline="30000" dirty="0">
                <a:solidFill>
                  <a:schemeClr val="bg1"/>
                </a:solidFill>
              </a:rPr>
              <a:t>-3</a:t>
            </a:r>
            <a:r>
              <a:rPr lang="pl-PL" dirty="0">
                <a:solidFill>
                  <a:schemeClr val="bg1"/>
                </a:solidFill>
              </a:rPr>
              <a:t>                           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="" xmlns:a16="http://schemas.microsoft.com/office/drawing/2014/main" id="{C779CCD0-F567-4D9D-9C39-1A0AD531073D}"/>
              </a:ext>
            </a:extLst>
          </p:cNvPr>
          <p:cNvSpPr txBox="1"/>
          <p:nvPr/>
        </p:nvSpPr>
        <p:spPr>
          <a:xfrm flipH="1">
            <a:off x="4574685" y="4146347"/>
            <a:ext cx="2803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Herbicyd - </a:t>
            </a:r>
            <a:r>
              <a:rPr lang="pl-PL" sz="2000" b="1" dirty="0" err="1">
                <a:solidFill>
                  <a:schemeClr val="bg1"/>
                </a:solidFill>
              </a:rPr>
              <a:t>Diflufenican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="" xmlns:a16="http://schemas.microsoft.com/office/drawing/2014/main" id="{3EA29A24-7D09-41D2-A7B8-8CB96006E78C}"/>
              </a:ext>
            </a:extLst>
          </p:cNvPr>
          <p:cNvSpPr txBox="1"/>
          <p:nvPr/>
        </p:nvSpPr>
        <p:spPr>
          <a:xfrm flipH="1">
            <a:off x="4634230" y="3777015"/>
            <a:ext cx="280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POTOK BŁĄDZIKOWSKI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="" xmlns:a16="http://schemas.microsoft.com/office/drawing/2014/main" id="{CA94D3A0-071E-4F68-8DD9-71644E5FD1B4}"/>
              </a:ext>
            </a:extLst>
          </p:cNvPr>
          <p:cNvSpPr txBox="1"/>
          <p:nvPr/>
        </p:nvSpPr>
        <p:spPr>
          <a:xfrm flipH="1">
            <a:off x="4523563" y="1989706"/>
            <a:ext cx="326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Herbicyd – </a:t>
            </a:r>
            <a:r>
              <a:rPr lang="pl-PL" sz="2000" b="1" dirty="0" err="1">
                <a:solidFill>
                  <a:schemeClr val="bg1"/>
                </a:solidFill>
              </a:rPr>
              <a:t>Glifosat</a:t>
            </a:r>
            <a:r>
              <a:rPr lang="pl-PL" sz="2000" b="1" dirty="0">
                <a:solidFill>
                  <a:schemeClr val="bg1"/>
                </a:solidFill>
              </a:rPr>
              <a:t> / </a:t>
            </a:r>
            <a:r>
              <a:rPr lang="pl-PL" sz="2000" b="1" dirty="0" smtClean="0">
                <a:solidFill>
                  <a:schemeClr val="bg1"/>
                </a:solidFill>
              </a:rPr>
              <a:t>AMPA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="" xmlns:a16="http://schemas.microsoft.com/office/drawing/2014/main" id="{C3C2167B-EEC2-4E26-9E82-5774B293F688}"/>
              </a:ext>
            </a:extLst>
          </p:cNvPr>
          <p:cNvSpPr txBox="1"/>
          <p:nvPr/>
        </p:nvSpPr>
        <p:spPr>
          <a:xfrm flipH="1">
            <a:off x="218037" y="5433592"/>
            <a:ext cx="3370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Herbicyd – </a:t>
            </a:r>
            <a:r>
              <a:rPr lang="pl-PL" sz="2000" b="1" dirty="0" err="1">
                <a:solidFill>
                  <a:schemeClr val="bg1"/>
                </a:solidFill>
              </a:rPr>
              <a:t>Glifosat</a:t>
            </a:r>
            <a:r>
              <a:rPr lang="pl-PL" sz="2000" b="1" dirty="0">
                <a:solidFill>
                  <a:schemeClr val="bg1"/>
                </a:solidFill>
              </a:rPr>
              <a:t> / </a:t>
            </a:r>
            <a:r>
              <a:rPr lang="pl-PL" sz="2000" b="1" dirty="0" smtClean="0">
                <a:solidFill>
                  <a:schemeClr val="bg1"/>
                </a:solidFill>
              </a:rPr>
              <a:t>AMPA</a:t>
            </a:r>
          </a:p>
          <a:p>
            <a:r>
              <a:rPr lang="pl-PL" dirty="0">
                <a:solidFill>
                  <a:schemeClr val="bg1"/>
                </a:solidFill>
              </a:rPr>
              <a:t>25.08.2018    0,17  µg dm</a:t>
            </a:r>
            <a:r>
              <a:rPr lang="pl-PL" baseline="30000" dirty="0">
                <a:solidFill>
                  <a:schemeClr val="bg1"/>
                </a:solidFill>
              </a:rPr>
              <a:t>-3</a:t>
            </a:r>
            <a:r>
              <a:rPr lang="pl-PL" dirty="0">
                <a:solidFill>
                  <a:schemeClr val="bg1"/>
                </a:solidFill>
              </a:rPr>
              <a:t> </a:t>
            </a:r>
            <a:endParaRPr lang="pl-PL" b="1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62" y="4822618"/>
            <a:ext cx="568803" cy="47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4208828" y="644685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000" b="1" dirty="0">
                <a:solidFill>
                  <a:srgbClr val="003399"/>
                </a:solidFill>
              </a:rPr>
              <a:t>XIII Konferencja „Chemia, geochemia i ochrona środowisk morskiego</a:t>
            </a:r>
          </a:p>
          <a:p>
            <a:pPr lvl="0" algn="ctr"/>
            <a:r>
              <a:rPr lang="pl-PL" sz="1000" b="1" dirty="0">
                <a:solidFill>
                  <a:srgbClr val="003399"/>
                </a:solidFill>
              </a:rPr>
              <a:t> Sopot, 19.10.2018 r.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443217" y="470382"/>
            <a:ext cx="154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GLEBA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14561" y="2416260"/>
            <a:ext cx="227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WODA Z ROWÓW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27" name="Łącznik prosty ze strzałką 26"/>
          <p:cNvCxnSpPr/>
          <p:nvPr/>
        </p:nvCxnSpPr>
        <p:spPr>
          <a:xfrm flipH="1">
            <a:off x="3823452" y="2332832"/>
            <a:ext cx="536499" cy="589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845655" y="4346402"/>
            <a:ext cx="51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6658216" y="5281201"/>
            <a:ext cx="390132" cy="303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chemat blokowy: taśma dziurkowana 40"/>
          <p:cNvSpPr/>
          <p:nvPr/>
        </p:nvSpPr>
        <p:spPr>
          <a:xfrm>
            <a:off x="5739325" y="5410459"/>
            <a:ext cx="3278089" cy="103295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/>
          <p:cNvSpPr txBox="1"/>
          <p:nvPr/>
        </p:nvSpPr>
        <p:spPr>
          <a:xfrm>
            <a:off x="6302492" y="5702113"/>
            <a:ext cx="204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Zatoka Pucka</a:t>
            </a:r>
          </a:p>
          <a:p>
            <a:r>
              <a:rPr lang="pl-PL" b="1" dirty="0">
                <a:solidFill>
                  <a:schemeClr val="bg1"/>
                </a:solidFill>
              </a:rPr>
              <a:t>&lt;</a:t>
            </a:r>
            <a:r>
              <a:rPr lang="pl-PL" b="1" dirty="0" smtClean="0">
                <a:solidFill>
                  <a:schemeClr val="bg1"/>
                </a:solidFill>
              </a:rPr>
              <a:t>LOQ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="" xmlns:a16="http://schemas.microsoft.com/office/drawing/2014/main" id="{5096043E-372B-4F7E-85C3-29FE3CCFC600}"/>
              </a:ext>
            </a:extLst>
          </p:cNvPr>
          <p:cNvSpPr txBox="1"/>
          <p:nvPr/>
        </p:nvSpPr>
        <p:spPr>
          <a:xfrm>
            <a:off x="4562316" y="2376938"/>
            <a:ext cx="4271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05.04.2018    AMPA   0,11 mg kg</a:t>
            </a:r>
            <a:r>
              <a:rPr lang="pl-PL" sz="1600" baseline="30000" dirty="0">
                <a:solidFill>
                  <a:schemeClr val="bg1"/>
                </a:solidFill>
              </a:rPr>
              <a:t>-1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r>
              <a:rPr lang="pl-PL" sz="1600" dirty="0" smtClean="0">
                <a:solidFill>
                  <a:schemeClr val="bg1"/>
                </a:solidFill>
              </a:rPr>
              <a:t>22.06.2018    </a:t>
            </a:r>
            <a:r>
              <a:rPr lang="pl-PL" sz="1600" dirty="0" err="1" smtClean="0">
                <a:solidFill>
                  <a:schemeClr val="bg1"/>
                </a:solidFill>
              </a:rPr>
              <a:t>Glifosat</a:t>
            </a:r>
            <a:r>
              <a:rPr lang="pl-PL" sz="1600" dirty="0" smtClean="0">
                <a:solidFill>
                  <a:schemeClr val="bg1"/>
                </a:solidFill>
              </a:rPr>
              <a:t>  </a:t>
            </a:r>
            <a:r>
              <a:rPr lang="pl-PL" sz="1600" dirty="0">
                <a:solidFill>
                  <a:schemeClr val="bg1"/>
                </a:solidFill>
              </a:rPr>
              <a:t>0,28  mg kg</a:t>
            </a:r>
            <a:r>
              <a:rPr lang="pl-PL" sz="1600" baseline="30000" dirty="0">
                <a:solidFill>
                  <a:schemeClr val="bg1"/>
                </a:solidFill>
              </a:rPr>
              <a:t>-1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r>
              <a:rPr lang="pl-PL" sz="1600" dirty="0" smtClean="0">
                <a:solidFill>
                  <a:schemeClr val="bg1"/>
                </a:solidFill>
              </a:rPr>
              <a:t>                           AMPA   0,34 mg kg</a:t>
            </a:r>
            <a:r>
              <a:rPr lang="pl-PL" sz="1600" baseline="30000" dirty="0" smtClean="0">
                <a:solidFill>
                  <a:schemeClr val="bg1"/>
                </a:solidFill>
              </a:rPr>
              <a:t>-1</a:t>
            </a:r>
          </a:p>
          <a:p>
            <a:r>
              <a:rPr lang="pl-PL" sz="1600" dirty="0">
                <a:solidFill>
                  <a:schemeClr val="bg1"/>
                </a:solidFill>
              </a:rPr>
              <a:t>11.07.2018   </a:t>
            </a:r>
            <a:r>
              <a:rPr lang="pl-PL" sz="1600" dirty="0" smtClean="0">
                <a:solidFill>
                  <a:schemeClr val="bg1"/>
                </a:solidFill>
              </a:rPr>
              <a:t>  </a:t>
            </a:r>
            <a:r>
              <a:rPr lang="pl-PL" sz="1600" dirty="0" err="1">
                <a:solidFill>
                  <a:schemeClr val="bg1"/>
                </a:solidFill>
              </a:rPr>
              <a:t>Glifosat</a:t>
            </a:r>
            <a:r>
              <a:rPr lang="pl-PL" sz="1600" dirty="0">
                <a:solidFill>
                  <a:schemeClr val="bg1"/>
                </a:solidFill>
              </a:rPr>
              <a:t> 0,05  mg kg</a:t>
            </a:r>
            <a:r>
              <a:rPr lang="pl-PL" sz="1600" baseline="30000" dirty="0">
                <a:solidFill>
                  <a:schemeClr val="bg1"/>
                </a:solidFill>
              </a:rPr>
              <a:t>-1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r>
              <a:rPr lang="pl-PL" sz="1600" dirty="0">
                <a:solidFill>
                  <a:schemeClr val="bg1"/>
                </a:solidFill>
              </a:rPr>
              <a:t>	     </a:t>
            </a:r>
            <a:r>
              <a:rPr lang="pl-PL" sz="1600" dirty="0" smtClean="0">
                <a:solidFill>
                  <a:schemeClr val="bg1"/>
                </a:solidFill>
              </a:rPr>
              <a:t>AMPA   </a:t>
            </a:r>
            <a:r>
              <a:rPr lang="pl-PL" sz="1600" dirty="0">
                <a:solidFill>
                  <a:schemeClr val="bg1"/>
                </a:solidFill>
              </a:rPr>
              <a:t>0,26 mg kg</a:t>
            </a:r>
            <a:r>
              <a:rPr lang="pl-PL" sz="1600" baseline="30000" dirty="0">
                <a:solidFill>
                  <a:schemeClr val="bg1"/>
                </a:solidFill>
              </a:rPr>
              <a:t>-1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="" xmlns:a16="http://schemas.microsoft.com/office/drawing/2014/main" id="{1B84E0E2-CD54-4E69-8448-8FE3E849F5B6}"/>
              </a:ext>
            </a:extLst>
          </p:cNvPr>
          <p:cNvSpPr txBox="1"/>
          <p:nvPr/>
        </p:nvSpPr>
        <p:spPr>
          <a:xfrm>
            <a:off x="93553" y="2761352"/>
            <a:ext cx="3620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>
                <a:solidFill>
                  <a:schemeClr val="bg1"/>
                </a:solidFill>
              </a:rPr>
              <a:t>22.06.2018       </a:t>
            </a:r>
            <a:r>
              <a:rPr lang="pl-PL" dirty="0" err="1" smtClean="0">
                <a:solidFill>
                  <a:schemeClr val="bg1"/>
                </a:solidFill>
              </a:rPr>
              <a:t>Boskalid</a:t>
            </a:r>
            <a:r>
              <a:rPr lang="pl-PL" dirty="0" smtClean="0">
                <a:solidFill>
                  <a:schemeClr val="bg1"/>
                </a:solidFill>
              </a:rPr>
              <a:t>  0,15µg dm</a:t>
            </a:r>
            <a:r>
              <a:rPr lang="pl-PL" baseline="30000" dirty="0" smtClean="0">
                <a:solidFill>
                  <a:schemeClr val="bg1"/>
                </a:solidFill>
              </a:rPr>
              <a:t>-3</a:t>
            </a:r>
          </a:p>
          <a:p>
            <a:pPr algn="r"/>
            <a:r>
              <a:rPr lang="pl-PL" dirty="0" smtClean="0">
                <a:solidFill>
                  <a:schemeClr val="bg1"/>
                </a:solidFill>
              </a:rPr>
              <a:t>                  </a:t>
            </a:r>
            <a:r>
              <a:rPr lang="pl-PL" dirty="0" err="1" smtClean="0">
                <a:solidFill>
                  <a:schemeClr val="bg1"/>
                </a:solidFill>
              </a:rPr>
              <a:t>Dimetachlor</a:t>
            </a:r>
            <a:r>
              <a:rPr lang="pl-PL" dirty="0" smtClean="0">
                <a:solidFill>
                  <a:schemeClr val="bg1"/>
                </a:solidFill>
              </a:rPr>
              <a:t>  0,13 </a:t>
            </a:r>
            <a:r>
              <a:rPr lang="pl-PL" dirty="0">
                <a:solidFill>
                  <a:schemeClr val="bg1"/>
                </a:solidFill>
              </a:rPr>
              <a:t>µg </a:t>
            </a:r>
            <a:r>
              <a:rPr lang="pl-PL" dirty="0" smtClean="0">
                <a:solidFill>
                  <a:schemeClr val="bg1"/>
                </a:solidFill>
              </a:rPr>
              <a:t>dm</a:t>
            </a:r>
            <a:r>
              <a:rPr lang="pl-PL" baseline="30000" dirty="0" smtClean="0">
                <a:solidFill>
                  <a:schemeClr val="bg1"/>
                </a:solidFill>
              </a:rPr>
              <a:t>-3</a:t>
            </a:r>
          </a:p>
          <a:p>
            <a:pPr algn="r"/>
            <a:r>
              <a:rPr lang="pl-PL" dirty="0" smtClean="0">
                <a:solidFill>
                  <a:srgbClr val="FF0000"/>
                </a:solidFill>
              </a:rPr>
              <a:t>             </a:t>
            </a:r>
            <a:r>
              <a:rPr lang="pl-PL" dirty="0" err="1" smtClean="0">
                <a:solidFill>
                  <a:srgbClr val="FF0000"/>
                </a:solidFill>
              </a:rPr>
              <a:t>Epoksykonazol</a:t>
            </a:r>
            <a:r>
              <a:rPr lang="pl-PL" dirty="0" smtClean="0">
                <a:solidFill>
                  <a:srgbClr val="FF0000"/>
                </a:solidFill>
              </a:rPr>
              <a:t>  0,17 </a:t>
            </a:r>
            <a:r>
              <a:rPr lang="pl-PL" dirty="0">
                <a:solidFill>
                  <a:srgbClr val="FF0000"/>
                </a:solidFill>
              </a:rPr>
              <a:t>µg </a:t>
            </a:r>
            <a:r>
              <a:rPr lang="pl-PL" dirty="0" smtClean="0">
                <a:solidFill>
                  <a:srgbClr val="FF0000"/>
                </a:solidFill>
              </a:rPr>
              <a:t>dm</a:t>
            </a:r>
            <a:r>
              <a:rPr lang="pl-PL" baseline="30000" dirty="0" smtClean="0">
                <a:solidFill>
                  <a:srgbClr val="FF0000"/>
                </a:solidFill>
              </a:rPr>
              <a:t>-3</a:t>
            </a:r>
          </a:p>
          <a:p>
            <a:pPr algn="r"/>
            <a:r>
              <a:rPr lang="pl-PL" dirty="0" smtClean="0">
                <a:solidFill>
                  <a:schemeClr val="bg1"/>
                </a:solidFill>
              </a:rPr>
              <a:t>          </a:t>
            </a:r>
            <a:r>
              <a:rPr lang="pl-PL" dirty="0" err="1" smtClean="0">
                <a:solidFill>
                  <a:schemeClr val="bg1"/>
                </a:solidFill>
              </a:rPr>
              <a:t>Metazachlor</a:t>
            </a:r>
            <a:r>
              <a:rPr lang="pl-PL" dirty="0" smtClean="0">
                <a:solidFill>
                  <a:schemeClr val="bg1"/>
                </a:solidFill>
              </a:rPr>
              <a:t>          0,12 </a:t>
            </a:r>
            <a:r>
              <a:rPr lang="pl-PL" dirty="0">
                <a:solidFill>
                  <a:schemeClr val="bg1"/>
                </a:solidFill>
              </a:rPr>
              <a:t>µg dm</a:t>
            </a:r>
            <a:r>
              <a:rPr lang="pl-PL" baseline="30000" dirty="0">
                <a:solidFill>
                  <a:schemeClr val="bg1"/>
                </a:solidFill>
              </a:rPr>
              <a:t>-3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ole tekstowe 13"/>
          <p:cNvSpPr txBox="1"/>
          <p:nvPr/>
        </p:nvSpPr>
        <p:spPr>
          <a:xfrm>
            <a:off x="4415924" y="6488444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 smtClean="0">
                <a:solidFill>
                  <a:srgbClr val="003399"/>
                </a:solidFill>
              </a:rPr>
              <a:t>XIII Konferencja „Chemia, geochemia i ochrona środowiska morskiego”</a:t>
            </a:r>
          </a:p>
          <a:p>
            <a:pPr algn="ctr"/>
            <a:r>
              <a:rPr lang="pl-PL" sz="1000" b="1" dirty="0" smtClean="0">
                <a:solidFill>
                  <a:srgbClr val="003399"/>
                </a:solidFill>
              </a:rPr>
              <a:t> Sopot, 19.10.2018 r.</a:t>
            </a:r>
            <a:endParaRPr lang="pl-PL" sz="1000" b="1" dirty="0">
              <a:solidFill>
                <a:srgbClr val="003399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8" y="1352569"/>
            <a:ext cx="7648575" cy="4429125"/>
          </a:xfrm>
          <a:prstGeom prst="rect">
            <a:avLst/>
          </a:prstGeom>
        </p:spPr>
      </p:pic>
      <p:grpSp>
        <p:nvGrpSpPr>
          <p:cNvPr id="36" name="Grupa 35"/>
          <p:cNvGrpSpPr/>
          <p:nvPr/>
        </p:nvGrpSpPr>
        <p:grpSpPr>
          <a:xfrm>
            <a:off x="5200631" y="1137361"/>
            <a:ext cx="1962747" cy="1599220"/>
            <a:chOff x="5086643" y="1752074"/>
            <a:chExt cx="2335742" cy="1024407"/>
          </a:xfrm>
        </p:grpSpPr>
        <p:sp>
          <p:nvSpPr>
            <p:cNvPr id="37" name="Objaśnienie ze strzałką w prawo 36"/>
            <p:cNvSpPr/>
            <p:nvPr/>
          </p:nvSpPr>
          <p:spPr>
            <a:xfrm>
              <a:off x="5096789" y="1752074"/>
              <a:ext cx="2325596" cy="985717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ole tekstowe 37"/>
            <p:cNvSpPr txBox="1"/>
            <p:nvPr/>
          </p:nvSpPr>
          <p:spPr>
            <a:xfrm>
              <a:off x="5086643" y="1889299"/>
              <a:ext cx="1565782" cy="88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chemeClr val="bg1"/>
                  </a:solidFill>
                </a:rPr>
                <a:t>21.08.2018 </a:t>
              </a:r>
            </a:p>
            <a:p>
              <a:r>
                <a:rPr lang="pl-PL" sz="1400" b="1" dirty="0" err="1" smtClean="0">
                  <a:solidFill>
                    <a:schemeClr val="bg1"/>
                  </a:solidFill>
                </a:rPr>
                <a:t>Glifosat</a:t>
              </a:r>
              <a:endParaRPr lang="pl-PL" sz="1400" b="1" dirty="0" smtClean="0">
                <a:solidFill>
                  <a:schemeClr val="bg1"/>
                </a:solidFill>
              </a:endParaRPr>
            </a:p>
            <a:p>
              <a:r>
                <a:rPr lang="pl-PL" sz="1400" b="1" dirty="0" smtClean="0">
                  <a:solidFill>
                    <a:schemeClr val="bg1"/>
                  </a:solidFill>
                </a:rPr>
                <a:t>&lt;0,02 µg dm</a:t>
              </a:r>
              <a:r>
                <a:rPr lang="pl-PL" sz="1400" b="1" baseline="30000" dirty="0" smtClean="0">
                  <a:solidFill>
                    <a:schemeClr val="bg1"/>
                  </a:solidFill>
                </a:rPr>
                <a:t>-3</a:t>
              </a:r>
            </a:p>
            <a:p>
              <a:r>
                <a:rPr lang="pl-PL" sz="1400" b="1" dirty="0" smtClean="0">
                  <a:solidFill>
                    <a:schemeClr val="bg1"/>
                  </a:solidFill>
                </a:rPr>
                <a:t>AMPA</a:t>
              </a:r>
            </a:p>
            <a:p>
              <a:r>
                <a:rPr lang="pl-PL" sz="1400" b="1" dirty="0" smtClean="0">
                  <a:solidFill>
                    <a:schemeClr val="bg1"/>
                  </a:solidFill>
                </a:rPr>
                <a:t>&lt;0,02 </a:t>
              </a:r>
              <a:r>
                <a:rPr lang="pl-PL" sz="1400" b="1" dirty="0">
                  <a:solidFill>
                    <a:schemeClr val="bg1"/>
                  </a:solidFill>
                </a:rPr>
                <a:t>µg dm</a:t>
              </a:r>
              <a:r>
                <a:rPr lang="pl-PL" sz="1400" b="1" baseline="30000" dirty="0">
                  <a:solidFill>
                    <a:schemeClr val="bg1"/>
                  </a:solidFill>
                </a:rPr>
                <a:t>-3</a:t>
              </a:r>
            </a:p>
            <a:p>
              <a:endParaRPr lang="pl-PL" sz="1400" dirty="0"/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6169154" y="4152381"/>
            <a:ext cx="1979859" cy="1538820"/>
            <a:chOff x="5066279" y="1752074"/>
            <a:chExt cx="2356106" cy="985717"/>
          </a:xfrm>
        </p:grpSpPr>
        <p:sp>
          <p:nvSpPr>
            <p:cNvPr id="40" name="Objaśnienie ze strzałką w prawo 39"/>
            <p:cNvSpPr/>
            <p:nvPr/>
          </p:nvSpPr>
          <p:spPr>
            <a:xfrm>
              <a:off x="5096789" y="1752074"/>
              <a:ext cx="2325596" cy="985717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ole tekstowe 40"/>
            <p:cNvSpPr txBox="1"/>
            <p:nvPr/>
          </p:nvSpPr>
          <p:spPr>
            <a:xfrm>
              <a:off x="5066279" y="1834395"/>
              <a:ext cx="1565782" cy="88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chemeClr val="bg1"/>
                  </a:solidFill>
                </a:rPr>
                <a:t>21.08.2018 </a:t>
              </a:r>
            </a:p>
            <a:p>
              <a:r>
                <a:rPr lang="pl-PL" sz="1400" b="1" dirty="0" err="1" smtClean="0">
                  <a:solidFill>
                    <a:schemeClr val="bg1"/>
                  </a:solidFill>
                </a:rPr>
                <a:t>Glifosat</a:t>
              </a:r>
              <a:endParaRPr lang="pl-PL" sz="1400" b="1" dirty="0" smtClean="0">
                <a:solidFill>
                  <a:schemeClr val="bg1"/>
                </a:solidFill>
              </a:endParaRPr>
            </a:p>
            <a:p>
              <a:r>
                <a:rPr lang="pl-PL" sz="1400" b="1" dirty="0" smtClean="0">
                  <a:solidFill>
                    <a:schemeClr val="bg1"/>
                  </a:solidFill>
                </a:rPr>
                <a:t>&lt;0,02 µg dm</a:t>
              </a:r>
              <a:r>
                <a:rPr lang="pl-PL" sz="1400" b="1" baseline="30000" dirty="0" smtClean="0">
                  <a:solidFill>
                    <a:schemeClr val="bg1"/>
                  </a:solidFill>
                </a:rPr>
                <a:t>-3</a:t>
              </a:r>
            </a:p>
            <a:p>
              <a:r>
                <a:rPr lang="pl-PL" sz="1400" b="1" dirty="0" smtClean="0">
                  <a:solidFill>
                    <a:schemeClr val="bg1"/>
                  </a:solidFill>
                </a:rPr>
                <a:t>AMPA</a:t>
              </a:r>
            </a:p>
            <a:p>
              <a:r>
                <a:rPr lang="pl-PL" sz="1400" b="1" dirty="0" smtClean="0">
                  <a:solidFill>
                    <a:schemeClr val="bg1"/>
                  </a:solidFill>
                </a:rPr>
                <a:t>&lt;0,02 </a:t>
              </a:r>
              <a:r>
                <a:rPr lang="pl-PL" sz="1400" b="1" dirty="0">
                  <a:solidFill>
                    <a:schemeClr val="bg1"/>
                  </a:solidFill>
                </a:rPr>
                <a:t>µg dm</a:t>
              </a:r>
              <a:r>
                <a:rPr lang="pl-PL" sz="1400" b="1" baseline="30000" dirty="0">
                  <a:solidFill>
                    <a:schemeClr val="bg1"/>
                  </a:solidFill>
                </a:rPr>
                <a:t>-3</a:t>
              </a:r>
            </a:p>
            <a:p>
              <a:endParaRPr lang="pl-PL" sz="1400" dirty="0"/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1555597" y="4663836"/>
            <a:ext cx="1962747" cy="1599220"/>
            <a:chOff x="5086643" y="1752074"/>
            <a:chExt cx="2335742" cy="1024407"/>
          </a:xfrm>
        </p:grpSpPr>
        <p:sp>
          <p:nvSpPr>
            <p:cNvPr id="43" name="Objaśnienie ze strzałką w prawo 42"/>
            <p:cNvSpPr/>
            <p:nvPr/>
          </p:nvSpPr>
          <p:spPr>
            <a:xfrm>
              <a:off x="5096789" y="1752074"/>
              <a:ext cx="2325596" cy="985717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5086643" y="1889299"/>
              <a:ext cx="1565782" cy="88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FF0000"/>
                  </a:solidFill>
                </a:rPr>
                <a:t>21.08.2018 </a:t>
              </a:r>
            </a:p>
            <a:p>
              <a:r>
                <a:rPr lang="pl-PL" sz="1400" b="1" dirty="0" err="1" smtClean="0">
                  <a:solidFill>
                    <a:srgbClr val="FF0000"/>
                  </a:solidFill>
                </a:rPr>
                <a:t>Glifosat</a:t>
              </a:r>
              <a:endParaRPr lang="pl-PL" sz="1400" b="1" dirty="0" smtClean="0">
                <a:solidFill>
                  <a:srgbClr val="FF0000"/>
                </a:solidFill>
              </a:endParaRPr>
            </a:p>
            <a:p>
              <a:r>
                <a:rPr lang="pl-PL" sz="1400" b="1" dirty="0" smtClean="0">
                  <a:solidFill>
                    <a:srgbClr val="FF0000"/>
                  </a:solidFill>
                </a:rPr>
                <a:t>0,021 µg dm</a:t>
              </a:r>
              <a:r>
                <a:rPr lang="pl-PL" sz="1400" b="1" baseline="30000" dirty="0" smtClean="0">
                  <a:solidFill>
                    <a:srgbClr val="FF0000"/>
                  </a:solidFill>
                </a:rPr>
                <a:t>-3</a:t>
              </a:r>
            </a:p>
            <a:p>
              <a:r>
                <a:rPr lang="pl-PL" sz="1400" b="1" dirty="0" smtClean="0">
                  <a:solidFill>
                    <a:schemeClr val="bg1"/>
                  </a:solidFill>
                </a:rPr>
                <a:t>AMPA</a:t>
              </a:r>
            </a:p>
            <a:p>
              <a:r>
                <a:rPr lang="pl-PL" sz="1400" b="1" dirty="0" smtClean="0">
                  <a:solidFill>
                    <a:schemeClr val="bg1"/>
                  </a:solidFill>
                </a:rPr>
                <a:t>&lt;0,02 </a:t>
              </a:r>
              <a:r>
                <a:rPr lang="pl-PL" sz="1400" b="1" dirty="0">
                  <a:solidFill>
                    <a:schemeClr val="bg1"/>
                  </a:solidFill>
                </a:rPr>
                <a:t>µg dm</a:t>
              </a:r>
              <a:r>
                <a:rPr lang="pl-PL" sz="1400" b="1" baseline="30000" dirty="0">
                  <a:solidFill>
                    <a:schemeClr val="bg1"/>
                  </a:solidFill>
                </a:rPr>
                <a:t>-3</a:t>
              </a:r>
            </a:p>
            <a:p>
              <a:endParaRPr lang="pl-PL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184683" y="3506313"/>
            <a:ext cx="1962747" cy="1599220"/>
            <a:chOff x="5086643" y="1752074"/>
            <a:chExt cx="2335742" cy="1024407"/>
          </a:xfrm>
        </p:grpSpPr>
        <p:sp>
          <p:nvSpPr>
            <p:cNvPr id="46" name="Objaśnienie ze strzałką w prawo 45"/>
            <p:cNvSpPr/>
            <p:nvPr/>
          </p:nvSpPr>
          <p:spPr>
            <a:xfrm>
              <a:off x="5096789" y="1752074"/>
              <a:ext cx="2325596" cy="985717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5086643" y="1889299"/>
              <a:ext cx="1565782" cy="88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FF0000"/>
                  </a:solidFill>
                </a:rPr>
                <a:t>21.08.2018 </a:t>
              </a:r>
            </a:p>
            <a:p>
              <a:r>
                <a:rPr lang="pl-PL" sz="1400" b="1" dirty="0" err="1" smtClean="0">
                  <a:solidFill>
                    <a:schemeClr val="bg1"/>
                  </a:solidFill>
                </a:rPr>
                <a:t>Glifosat</a:t>
              </a:r>
              <a:endParaRPr lang="pl-PL" sz="1400" b="1" dirty="0" smtClean="0">
                <a:solidFill>
                  <a:schemeClr val="bg1"/>
                </a:solidFill>
              </a:endParaRPr>
            </a:p>
            <a:p>
              <a:r>
                <a:rPr lang="pl-PL" sz="1400" b="1" dirty="0" smtClean="0">
                  <a:solidFill>
                    <a:schemeClr val="bg1"/>
                  </a:solidFill>
                </a:rPr>
                <a:t>&lt;0,02 µg dm</a:t>
              </a:r>
              <a:r>
                <a:rPr lang="pl-PL" sz="1400" b="1" baseline="30000" dirty="0" smtClean="0">
                  <a:solidFill>
                    <a:schemeClr val="bg1"/>
                  </a:solidFill>
                </a:rPr>
                <a:t>-3</a:t>
              </a:r>
            </a:p>
            <a:p>
              <a:r>
                <a:rPr lang="pl-PL" sz="1400" b="1" dirty="0" smtClean="0">
                  <a:solidFill>
                    <a:srgbClr val="FF0000"/>
                  </a:solidFill>
                </a:rPr>
                <a:t>AMPA</a:t>
              </a:r>
            </a:p>
            <a:p>
              <a:r>
                <a:rPr lang="pl-PL" sz="1400" b="1" dirty="0" smtClean="0">
                  <a:solidFill>
                    <a:srgbClr val="FF0000"/>
                  </a:solidFill>
                </a:rPr>
                <a:t>0,11 </a:t>
              </a:r>
              <a:r>
                <a:rPr lang="pl-PL" sz="1400" b="1" dirty="0">
                  <a:solidFill>
                    <a:srgbClr val="FF0000"/>
                  </a:solidFill>
                </a:rPr>
                <a:t>µg dm</a:t>
              </a:r>
              <a:r>
                <a:rPr lang="pl-PL" sz="1400" b="1" baseline="30000" dirty="0">
                  <a:solidFill>
                    <a:srgbClr val="FF0000"/>
                  </a:solidFill>
                </a:rPr>
                <a:t>-3</a:t>
              </a:r>
            </a:p>
            <a:p>
              <a:endParaRPr lang="pl-P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60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91891" y="2266623"/>
            <a:ext cx="5212080" cy="1293323"/>
          </a:xfrm>
        </p:spPr>
        <p:txBody>
          <a:bodyPr rtlCol="0">
            <a:normAutofit/>
          </a:bodyPr>
          <a:lstStyle/>
          <a:p>
            <a:pPr rtl="0"/>
            <a:r>
              <a:rPr lang="pl-PL" dirty="0" smtClean="0"/>
              <a:t>Podsumowanie</a:t>
            </a:r>
            <a:endParaRPr lang="pl-PL" dirty="0"/>
          </a:p>
        </p:txBody>
      </p:sp>
      <p:pic>
        <p:nvPicPr>
          <p:cNvPr id="6" name="Obraz 5" descr="C:\Documents and Settings\sweslaw.IOPAN\Pulpit\Nowy folder\WPuck_Pasek_RGB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262" y="6137322"/>
            <a:ext cx="3945175" cy="55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071" y="636422"/>
            <a:ext cx="4329739" cy="7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7127024" y="6260946"/>
            <a:ext cx="1731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3399"/>
                </a:solidFill>
              </a:rPr>
              <a:t>Sopot, </a:t>
            </a:r>
            <a:r>
              <a:rPr lang="pl-PL" sz="1400" b="1" dirty="0" smtClean="0">
                <a:solidFill>
                  <a:srgbClr val="003399"/>
                </a:solidFill>
              </a:rPr>
              <a:t>19.10.2018 </a:t>
            </a:r>
            <a:r>
              <a:rPr lang="pl-PL" sz="1400" b="1" dirty="0">
                <a:solidFill>
                  <a:srgbClr val="003399"/>
                </a:solidFill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8332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8288" y="540169"/>
            <a:ext cx="5963820" cy="503042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3200" dirty="0" smtClean="0"/>
              <a:t>Czym są pestycydy? </a:t>
            </a:r>
            <a:endParaRPr lang="pl-PL" sz="3200" dirty="0"/>
          </a:p>
        </p:txBody>
      </p:sp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>
                <a:solidFill>
                  <a:srgbClr val="003399"/>
                </a:solidFill>
              </a:rPr>
              <a:t>XIII Konferencja „Chemia, geochemia i ochrona </a:t>
            </a:r>
            <a:r>
              <a:rPr lang="pl-PL" sz="900" b="1" dirty="0" smtClean="0">
                <a:solidFill>
                  <a:srgbClr val="003399"/>
                </a:solidFill>
              </a:rPr>
              <a:t>środowiska morskiego”</a:t>
            </a:r>
            <a:endParaRPr lang="pl-PL" sz="900" b="1" dirty="0">
              <a:solidFill>
                <a:srgbClr val="003399"/>
              </a:solidFill>
            </a:endParaRPr>
          </a:p>
          <a:p>
            <a:pPr algn="ctr"/>
            <a:r>
              <a:rPr lang="pl-PL" sz="900" b="1" dirty="0">
                <a:solidFill>
                  <a:srgbClr val="003399"/>
                </a:solidFill>
              </a:rPr>
              <a:t> Sopot, 19.10.2018 r.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546591" y="1178169"/>
            <a:ext cx="8123275" cy="4730262"/>
          </a:xfrm>
        </p:spPr>
        <p:txBody>
          <a:bodyPr>
            <a:normAutofit lnSpcReduction="1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b="1" dirty="0" smtClean="0">
                <a:solidFill>
                  <a:prstClr val="black"/>
                </a:solidFill>
              </a:rPr>
              <a:t>Pestycyd:</a:t>
            </a:r>
            <a:r>
              <a:rPr lang="pl-PL" sz="2200" b="1" dirty="0" smtClean="0">
                <a:solidFill>
                  <a:srgbClr val="FF0000"/>
                </a:solidFill>
              </a:rPr>
              <a:t> </a:t>
            </a:r>
            <a:r>
              <a:rPr lang="pl-PL" sz="2200" b="1" i="1" dirty="0" err="1" smtClean="0">
                <a:solidFill>
                  <a:srgbClr val="FF0000"/>
                </a:solidFill>
              </a:rPr>
              <a:t>pestis</a:t>
            </a:r>
            <a:r>
              <a:rPr lang="pl-PL" sz="2200" b="1" i="1" dirty="0" smtClean="0">
                <a:solidFill>
                  <a:srgbClr val="FF0000"/>
                </a:solidFill>
              </a:rPr>
              <a:t> </a:t>
            </a:r>
            <a:r>
              <a:rPr lang="pl-PL" sz="2200" b="1" dirty="0" smtClean="0">
                <a:solidFill>
                  <a:prstClr val="black"/>
                </a:solidFill>
              </a:rPr>
              <a:t>(łac.) </a:t>
            </a:r>
            <a:r>
              <a:rPr lang="pl-PL" sz="2200" b="1" dirty="0">
                <a:solidFill>
                  <a:prstClr val="black"/>
                </a:solidFill>
              </a:rPr>
              <a:t>– szkodnik + </a:t>
            </a:r>
            <a:r>
              <a:rPr lang="pl-PL" sz="2200" b="1" i="1" dirty="0" err="1" smtClean="0">
                <a:solidFill>
                  <a:srgbClr val="FF0000"/>
                </a:solidFill>
              </a:rPr>
              <a:t>cedeo</a:t>
            </a:r>
            <a:r>
              <a:rPr lang="pl-PL" sz="2200" b="1" i="1" dirty="0" smtClean="0">
                <a:solidFill>
                  <a:prstClr val="black"/>
                </a:solidFill>
              </a:rPr>
              <a:t> </a:t>
            </a:r>
            <a:r>
              <a:rPr lang="pl-PL" sz="2200" b="1" dirty="0">
                <a:solidFill>
                  <a:prstClr val="black"/>
                </a:solidFill>
              </a:rPr>
              <a:t>(łac.) – </a:t>
            </a:r>
            <a:r>
              <a:rPr lang="pl-PL" sz="2200" b="1" dirty="0" smtClean="0">
                <a:solidFill>
                  <a:prstClr val="black"/>
                </a:solidFill>
              </a:rPr>
              <a:t>zabijać , niszczyć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</a:rPr>
              <a:t>Pestycydy są sztucznie syntezowanymi substancjami chemicznymi albo ich mieszaninami, stosowanymi do unicestwiania szkodników, w </a:t>
            </a:r>
            <a:r>
              <a:rPr lang="pl-PL" sz="1800" dirty="0" smtClean="0">
                <a:solidFill>
                  <a:prstClr val="black"/>
                </a:solidFill>
              </a:rPr>
              <a:t>tym owadów</a:t>
            </a:r>
            <a:r>
              <a:rPr lang="pl-PL" sz="1800" dirty="0">
                <a:solidFill>
                  <a:prstClr val="black"/>
                </a:solidFill>
              </a:rPr>
              <a:t>, grzybów, pleśni oraz chwastów. Powszechnie nazywa się je „środkami ochrony roślin”. Są zwykle klasyfikowane ze względu na zwalczane szkodniki, na przykład</a:t>
            </a:r>
            <a:r>
              <a:rPr lang="pl-PL" sz="1800" dirty="0" smtClean="0">
                <a:solidFill>
                  <a:prstClr val="black"/>
                </a:solidFill>
              </a:rPr>
              <a:t>: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</a:rPr>
              <a:t>• Insektycydy – zwalczanie owadów,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</a:rPr>
              <a:t>• Herbicydy – zwalczanie chwastów,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</a:rPr>
              <a:t>• Fungicydy – zwalczanie grzybów</a:t>
            </a:r>
            <a:r>
              <a:rPr lang="pl-PL" sz="18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</a:rPr>
              <a:t>Wspomniane grupy pestycydów zawierają ogromną liczbę składników aktywnych, preparatów i produktów. </a:t>
            </a:r>
            <a:endParaRPr lang="pl-PL" sz="1800" dirty="0" smtClean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prstClr val="black"/>
                </a:solidFill>
              </a:rPr>
              <a:t>Pestycydy </a:t>
            </a:r>
            <a:r>
              <a:rPr lang="pl-PL" sz="1800" dirty="0">
                <a:solidFill>
                  <a:prstClr val="black"/>
                </a:solidFill>
              </a:rPr>
              <a:t>mogą być również dzielone ze względu na klasę substancji chemicznych jaką reprezentują, </a:t>
            </a:r>
            <a:r>
              <a:rPr lang="pl-PL" sz="1800" dirty="0" smtClean="0">
                <a:solidFill>
                  <a:prstClr val="black"/>
                </a:solidFill>
              </a:rPr>
              <a:t>na przykład</a:t>
            </a:r>
            <a:r>
              <a:rPr lang="pl-PL" sz="1800" dirty="0">
                <a:solidFill>
                  <a:prstClr val="black"/>
                </a:solidFill>
              </a:rPr>
              <a:t>: fosforoorganiczne (OPP), </a:t>
            </a:r>
            <a:r>
              <a:rPr lang="pl-PL" sz="1800" dirty="0" err="1">
                <a:solidFill>
                  <a:prstClr val="black"/>
                </a:solidFill>
              </a:rPr>
              <a:t>chloroorganiczne</a:t>
            </a:r>
            <a:r>
              <a:rPr lang="pl-PL" sz="1800" dirty="0">
                <a:solidFill>
                  <a:prstClr val="black"/>
                </a:solidFill>
              </a:rPr>
              <a:t> (OCP), karbaminiany, </a:t>
            </a:r>
            <a:r>
              <a:rPr lang="pl-PL" sz="1800" dirty="0" err="1">
                <a:solidFill>
                  <a:prstClr val="black"/>
                </a:solidFill>
              </a:rPr>
              <a:t>neonikotynoidy</a:t>
            </a:r>
            <a:r>
              <a:rPr lang="pl-PL" sz="1800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84427" y="777290"/>
            <a:ext cx="5472057" cy="717696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3200" dirty="0" smtClean="0"/>
              <a:t> Tworzona jest baza danych</a:t>
            </a:r>
            <a:endParaRPr lang="pl-PL" sz="3200" dirty="0"/>
          </a:p>
        </p:txBody>
      </p:sp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3515710" y="1853009"/>
            <a:ext cx="5265118" cy="199077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600" dirty="0" smtClean="0"/>
              <a:t>Na podstawie uzyskanych wyników będzie  utworzony kalkulator: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600" dirty="0" err="1" smtClean="0"/>
              <a:t>CalcGosPuck</a:t>
            </a:r>
            <a:endParaRPr lang="pl-PL" sz="260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pl-PL" sz="220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1800" dirty="0" smtClean="0"/>
              <a:t>Artykuły opisujące strukturę serwisu </a:t>
            </a:r>
            <a:r>
              <a:rPr lang="pl-PL" sz="1800" dirty="0" err="1" smtClean="0"/>
              <a:t>WaterPUCK</a:t>
            </a:r>
            <a:endParaRPr lang="pl-PL" sz="1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4" y="777290"/>
            <a:ext cx="2979468" cy="530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208828" y="648453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000" b="1" dirty="0">
                <a:solidFill>
                  <a:srgbClr val="003399"/>
                </a:solidFill>
              </a:rPr>
              <a:t>XIII Konferencja „Chemia, geochemia i ochrona </a:t>
            </a:r>
            <a:r>
              <a:rPr lang="pl-PL" sz="1000" b="1" dirty="0" smtClean="0">
                <a:solidFill>
                  <a:srgbClr val="003399"/>
                </a:solidFill>
              </a:rPr>
              <a:t>środowiska morskiego”</a:t>
            </a:r>
            <a:endParaRPr lang="pl-PL" sz="1000" b="1" dirty="0">
              <a:solidFill>
                <a:srgbClr val="003399"/>
              </a:solidFill>
            </a:endParaRPr>
          </a:p>
          <a:p>
            <a:pPr lvl="0" algn="ctr"/>
            <a:r>
              <a:rPr lang="pl-PL" sz="1000" b="1" dirty="0">
                <a:solidFill>
                  <a:srgbClr val="003399"/>
                </a:solidFill>
              </a:rPr>
              <a:t> Sopot, 19.10.2018 r.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3630855" y="3856356"/>
            <a:ext cx="5029201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Dzierzbicka-Głowacka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L., M. Janecki, D. Dybowski, B.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Szymczycha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H.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Obarska-Pempkowiak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E. Wojciechowska, P. Zima, S. Pietrzak, G.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Pazikowska-Sapota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B. Jaworska- Szulc, A. Nowicki, Ż.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Kłostowska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A. Szymkiewicz, K. Galer-Tatarowicz, M.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Wichorowski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M. Białoskórski, T. Puszkarczuk. 2019. A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new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approach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for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investigating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the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impact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of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pesticides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and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nutrient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flux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from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agricultural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holdings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and land-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use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structures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on the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coastal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waters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of the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Baltic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Sea.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Polish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Journal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of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Environmental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Studiem Vol. 29, No 5, 2019. DOI: 10.15244/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pjoes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/92524 (in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press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9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900" dirty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Dzierzbicka-Glowacka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L., Janecki M.,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Szymczycha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B., Dybowski D., Nowicki A.,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Kłostowska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Ż.,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Obarska-Pempkowiak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H., Zima P., Jaworska-Szulc B.,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Jakacki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J., Szymkiewicz A., Pietrzak S.,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Pazikowska-Sapota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G., Wojciechowska E., Dembska G.,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Wichorowski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M., Białoskórski M., Puszkarczuk T. 2018.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Integrated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information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and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prediction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Web Service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WaterPUCK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General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concept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MATEC Web of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Conferences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210, 02011 (2018)CSCC 2018 (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Arial" pitchFamily="34" charset="0"/>
                <a:hlinkClick r:id="rId6"/>
              </a:rPr>
              <a:t>https://doi.org/10.1051/matecconf/201821002011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)</a:t>
            </a:r>
            <a:r>
              <a:rPr kumimoji="0" lang="pl-P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cs typeface="Arial" pitchFamily="34" charset="0"/>
              </a:rPr>
              <a:t>www.waterpuck.pl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55796" y="2591476"/>
            <a:ext cx="5212080" cy="1293323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Dziękuję za uwagę</a:t>
            </a:r>
          </a:p>
        </p:txBody>
      </p:sp>
      <p:pic>
        <p:nvPicPr>
          <p:cNvPr id="6" name="Obraz 5" descr="C:\Documents and Settings\sweslaw.IOPAN\Pulpit\Nowy folder\WPuck_Pasek_RGB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262" y="6137322"/>
            <a:ext cx="3945175" cy="55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071" y="636422"/>
            <a:ext cx="4329739" cy="7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7127024" y="6260946"/>
            <a:ext cx="1731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3399"/>
                </a:solidFill>
              </a:rPr>
              <a:t>Sopot, </a:t>
            </a:r>
            <a:r>
              <a:rPr lang="pl-PL" sz="1400" b="1" dirty="0" smtClean="0">
                <a:solidFill>
                  <a:srgbClr val="003399"/>
                </a:solidFill>
              </a:rPr>
              <a:t>19.10.2018 </a:t>
            </a:r>
            <a:r>
              <a:rPr lang="pl-PL" sz="1400" b="1" dirty="0">
                <a:solidFill>
                  <a:srgbClr val="003399"/>
                </a:solidFill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0291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09475" y="951497"/>
            <a:ext cx="5782894" cy="462467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8BAA00">
                    <a:lumMod val="75000"/>
                  </a:srgbClr>
                </a:solidFill>
              </a:rPr>
              <a:t>Czym są pestycydy? </a:t>
            </a:r>
            <a:endParaRPr lang="pl-PL" dirty="0"/>
          </a:p>
        </p:txBody>
      </p:sp>
      <p:sp>
        <p:nvSpPr>
          <p:cNvPr id="11" name="Podtytuł 2"/>
          <p:cNvSpPr>
            <a:spLocks noGrp="1"/>
          </p:cNvSpPr>
          <p:nvPr>
            <p:ph idx="1"/>
          </p:nvPr>
        </p:nvSpPr>
        <p:spPr>
          <a:xfrm>
            <a:off x="687269" y="1758950"/>
            <a:ext cx="7841150" cy="3657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1938" marR="0" lvl="0" indent="-2619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Pestycydy są największą grupą zanieczyszczeń wprowadzanych do środowiska przez działanie człowieka.</a:t>
            </a:r>
          </a:p>
          <a:p>
            <a:pPr marL="261938" marR="0" lvl="0" indent="-2619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61938" marR="0" lvl="0" indent="-2619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Zużycie pestycydów jest nadal wysokie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(420 000 t w Europie</a:t>
            </a:r>
            <a:r>
              <a:rPr kumimoji="0" lang="pl-PL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 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ok. 85  000 t </a:t>
            </a:r>
            <a:r>
              <a:rPr lang="pl-PL" sz="2400" kern="0" dirty="0">
                <a:solidFill>
                  <a:sysClr val="windowText" lastClr="000000"/>
                </a:solidFill>
              </a:rPr>
              <a:t>w </a:t>
            </a:r>
            <a:r>
              <a:rPr lang="pl-PL" sz="2400" kern="0" dirty="0" smtClean="0">
                <a:solidFill>
                  <a:sysClr val="windowText" lastClr="000000"/>
                </a:solidFill>
              </a:rPr>
              <a:t>Polsce w 2016 r.).</a:t>
            </a: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61938" marR="0" lvl="0" indent="-2619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61938" marR="0" lvl="0" indent="-2619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Ogólnym trendem jest dziś stosowanie biodegradowalnych, mniej trwałych i mniej toksycznych związków.</a:t>
            </a:r>
          </a:p>
          <a:p>
            <a:pPr marL="261938" marR="0" lvl="0" indent="-261938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655409" y="6478699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dirty="0" smtClean="0">
                <a:solidFill>
                  <a:srgbClr val="003399"/>
                </a:solidFill>
              </a:rPr>
              <a:t>XIII Konferencja „Chemia, geochemia i ochrona środowiska morskiego”</a:t>
            </a:r>
          </a:p>
          <a:p>
            <a:pPr algn="ctr"/>
            <a:r>
              <a:rPr lang="pl-PL" sz="900" b="1" dirty="0" smtClean="0">
                <a:solidFill>
                  <a:srgbClr val="003399"/>
                </a:solidFill>
              </a:rPr>
              <a:t> Sopot, 19.10.2018 r.</a:t>
            </a:r>
            <a:endParaRPr lang="pl-PL" sz="9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8288" y="977463"/>
            <a:ext cx="6509970" cy="47296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Źródła zanieczyszczeń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655409" y="6478699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dirty="0" smtClean="0">
                <a:solidFill>
                  <a:srgbClr val="003399"/>
                </a:solidFill>
              </a:rPr>
              <a:t>XIII Konferencja „Chemia, geochemia i ochrona środowiska morskiego”</a:t>
            </a:r>
          </a:p>
          <a:p>
            <a:pPr algn="ctr"/>
            <a:r>
              <a:rPr lang="pl-PL" sz="900" b="1" dirty="0" smtClean="0">
                <a:solidFill>
                  <a:srgbClr val="003399"/>
                </a:solidFill>
              </a:rPr>
              <a:t> Sopot, 19.10.2018 r.</a:t>
            </a:r>
            <a:endParaRPr lang="pl-PL" sz="900" b="1" dirty="0">
              <a:solidFill>
                <a:srgbClr val="003399"/>
              </a:solidFill>
            </a:endParaRPr>
          </a:p>
        </p:txBody>
      </p:sp>
      <p:pic>
        <p:nvPicPr>
          <p:cNvPr id="7170" name="Picture 2" descr="D:\Users\KTatarowicz\Documents\KASIA C\PRACE prowadzone\WaterPUCK\Konferencja IO_PAN_Sopot\Drogi do wo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0" y="1810737"/>
            <a:ext cx="83915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298347" y="5677887"/>
            <a:ext cx="247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 smtClean="0"/>
              <a:t>Źródło: BASF Product </a:t>
            </a:r>
            <a:r>
              <a:rPr lang="pl-PL" sz="800" i="1" dirty="0" err="1" smtClean="0"/>
              <a:t>Stewardship</a:t>
            </a:r>
            <a:r>
              <a:rPr lang="pl-PL" sz="800" i="1" dirty="0" smtClean="0"/>
              <a:t>; www.topps-life.org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6107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91891" y="2266623"/>
            <a:ext cx="5212080" cy="1293323"/>
          </a:xfrm>
        </p:spPr>
        <p:txBody>
          <a:bodyPr rtlCol="0"/>
          <a:lstStyle/>
          <a:p>
            <a:pPr rtl="0"/>
            <a:r>
              <a:rPr lang="pl-PL" dirty="0"/>
              <a:t>Pobieranie próbek</a:t>
            </a:r>
          </a:p>
        </p:txBody>
      </p:sp>
      <p:pic>
        <p:nvPicPr>
          <p:cNvPr id="6" name="Obraz 5" descr="C:\Documents and Settings\sweslaw.IOPAN\Pulpit\Nowy folder\WPuck_Pasek_RGB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262" y="6137322"/>
            <a:ext cx="3945175" cy="55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071" y="636422"/>
            <a:ext cx="4329739" cy="7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7127024" y="6260946"/>
            <a:ext cx="1731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3399"/>
                </a:solidFill>
              </a:rPr>
              <a:t>Sopot, </a:t>
            </a:r>
            <a:r>
              <a:rPr lang="pl-PL" sz="1400" b="1" dirty="0" smtClean="0">
                <a:solidFill>
                  <a:srgbClr val="003399"/>
                </a:solidFill>
              </a:rPr>
              <a:t>19.10.2018 </a:t>
            </a:r>
            <a:r>
              <a:rPr lang="pl-PL" sz="1400" b="1" dirty="0">
                <a:solidFill>
                  <a:srgbClr val="003399"/>
                </a:solidFill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ole tekstowe 17"/>
          <p:cNvSpPr txBox="1"/>
          <p:nvPr/>
        </p:nvSpPr>
        <p:spPr>
          <a:xfrm>
            <a:off x="4415924" y="6488444"/>
            <a:ext cx="4022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 smtClean="0">
                <a:solidFill>
                  <a:srgbClr val="003399"/>
                </a:solidFill>
              </a:rPr>
              <a:t>XIII Konferencja „Chemia, geochemia i ochrona środowisk morskiego”</a:t>
            </a:r>
          </a:p>
          <a:p>
            <a:pPr algn="ctr"/>
            <a:r>
              <a:rPr lang="pl-PL" sz="1000" b="1" dirty="0" smtClean="0">
                <a:solidFill>
                  <a:srgbClr val="003399"/>
                </a:solidFill>
              </a:rPr>
              <a:t> Sopot, 19.10.2018 r.</a:t>
            </a:r>
            <a:endParaRPr lang="pl-PL" sz="1000" b="1" dirty="0">
              <a:solidFill>
                <a:srgbClr val="003399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23393"/>
              </p:ext>
            </p:extLst>
          </p:nvPr>
        </p:nvGraphicFramePr>
        <p:xfrm>
          <a:off x="676275" y="346822"/>
          <a:ext cx="2592388" cy="6131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326"/>
                <a:gridCol w="1008450"/>
                <a:gridCol w="1067612"/>
              </a:tblGrid>
              <a:tr h="489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Miejscowość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Powierzchnia gospodarstwa, ha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Mrzezino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Gnieżdżewo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Połchowo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Sławutowo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Sławutowo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Sławutowo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Sławutowo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Błądzikowo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Mrzezino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Domatówko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Błądzikowo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Żelistrzewo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Żelistrzewo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Błądzikowo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209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Mrzezino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Radoszewo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8,12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Smolno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Strzelno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Swarzewo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Swarzewo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Gnieżdżewo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Brudzewo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Brudzewo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Brudzewo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7,78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Połchowo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Połchowo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Smolno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Werbilnia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Werbilnia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Starzyński Dwór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Starzyński Dwór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  <a:tr h="175255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Średnia powierzchnia: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</a:t>
                      </a:r>
                      <a:endParaRPr lang="pl-PL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6" marR="28136" marT="0" marB="0" anchor="ctr"/>
                </a:tc>
              </a:tr>
            </a:tbl>
          </a:graphicData>
        </a:graphic>
      </p:graphicFrame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44" y="784429"/>
            <a:ext cx="5018310" cy="499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4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87" y="540167"/>
            <a:ext cx="3376475" cy="2912385"/>
          </a:xfrm>
          <a:prstGeom prst="rect">
            <a:avLst/>
          </a:prstGeom>
        </p:spPr>
      </p:pic>
      <p:sp>
        <p:nvSpPr>
          <p:cNvPr id="18" name="Tytuł 1"/>
          <p:cNvSpPr txBox="1">
            <a:spLocks/>
          </p:cNvSpPr>
          <p:nvPr/>
        </p:nvSpPr>
        <p:spPr>
          <a:xfrm>
            <a:off x="287365" y="1152199"/>
            <a:ext cx="4387604" cy="14408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55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Gleba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Woda z rowów melioracyjnych</a:t>
            </a:r>
            <a:endParaRPr lang="pl-PL" dirty="0"/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4489912" y="3516612"/>
            <a:ext cx="4387604" cy="2211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55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Woda z rzek</a:t>
            </a:r>
          </a:p>
          <a:p>
            <a:endParaRPr lang="pl-PL" dirty="0"/>
          </a:p>
          <a:p>
            <a:r>
              <a:rPr lang="pl-PL" dirty="0" smtClean="0"/>
              <a:t>Woda z Zatoki Puckiej</a:t>
            </a:r>
          </a:p>
          <a:p>
            <a:endParaRPr lang="pl-PL" dirty="0"/>
          </a:p>
          <a:p>
            <a:r>
              <a:rPr lang="pl-PL" dirty="0" smtClean="0"/>
              <a:t>Woda podziemna</a:t>
            </a:r>
            <a:endParaRPr lang="pl-PL" dirty="0"/>
          </a:p>
        </p:txBody>
      </p:sp>
      <p:pic>
        <p:nvPicPr>
          <p:cNvPr id="4098" name="Picture 2" descr="\\DS-ZOS\Wyniki\Pobieranie próbek\zdjecia z poboru\waterpuck\5.06.2018\molo pu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5" y="3205036"/>
            <a:ext cx="1702639" cy="303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DS-ZOS\Wyniki\Pobieranie próbek\zdjecia z poboru\waterpuck\5.06.2018\potok błązikowski ujscie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04" y="3205036"/>
            <a:ext cx="1708935" cy="303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/>
          <p:cNvSpPr txBox="1"/>
          <p:nvPr/>
        </p:nvSpPr>
        <p:spPr>
          <a:xfrm>
            <a:off x="4674969" y="6471139"/>
            <a:ext cx="371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dirty="0" smtClean="0">
                <a:solidFill>
                  <a:srgbClr val="003399"/>
                </a:solidFill>
              </a:rPr>
              <a:t>XIII Konferencja „Chemia, geochemia i ochrona środowiska morskiego”</a:t>
            </a:r>
          </a:p>
          <a:p>
            <a:pPr algn="ctr"/>
            <a:r>
              <a:rPr lang="pl-PL" sz="900" b="1" dirty="0" smtClean="0">
                <a:solidFill>
                  <a:srgbClr val="003399"/>
                </a:solidFill>
              </a:rPr>
              <a:t> Sopot, 19.10.2018 r.</a:t>
            </a:r>
            <a:endParaRPr lang="pl-PL" sz="9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69" y="682437"/>
            <a:ext cx="3910215" cy="2554707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4415924" y="6488444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 smtClean="0">
                <a:solidFill>
                  <a:srgbClr val="003399"/>
                </a:solidFill>
              </a:rPr>
              <a:t>XIII Konferencja „Chemia, geochemia i ochrona środowiska morskiego”</a:t>
            </a:r>
          </a:p>
          <a:p>
            <a:pPr algn="ctr"/>
            <a:r>
              <a:rPr lang="pl-PL" sz="1000" b="1" dirty="0" smtClean="0">
                <a:solidFill>
                  <a:srgbClr val="003399"/>
                </a:solidFill>
              </a:rPr>
              <a:t> Sopot, 19.10.2018 r.</a:t>
            </a:r>
            <a:endParaRPr lang="pl-PL" sz="1000" b="1" dirty="0">
              <a:solidFill>
                <a:srgbClr val="0033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383">
            <a:off x="165219" y="2972311"/>
            <a:ext cx="4787782" cy="381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01335" y="682437"/>
            <a:ext cx="4638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Obszary do monitoringu pestycydów wybrano w  oparciu o informacje od rolników na podstawie: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deklaracji stosowania określonych  preparatów, 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rodzaju upraw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położenia pól uprawnych w stosunku do cieków wodnych.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46268" y="3452152"/>
            <a:ext cx="3910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Jednocześnie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uwzględniając informacje zamieszczone w kartach charakterystyk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deklarowanych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środków chemicznych, ustalono listę substancji aktywnych o podwyższonym prawdopodobieństwie pojawienia się ich pozostałości w środowisku.</a:t>
            </a:r>
          </a:p>
        </p:txBody>
      </p:sp>
    </p:spTree>
    <p:extLst>
      <p:ext uri="{BB962C8B-B14F-4D97-AF65-F5344CB8AC3E}">
        <p14:creationId xmlns:p14="http://schemas.microsoft.com/office/powerpoint/2010/main" val="4491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Documents and Settings\sweslaw.IOPAN\Pulpit\Nowy folder\WPuck_Pasek_RGB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9379" y="12005"/>
            <a:ext cx="3097105" cy="5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Documents and Settings\sweslaw.IOPAN\Pulpit\Nowy folder\WPuck_Pasek_RGB-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288" y="6511178"/>
            <a:ext cx="2617366" cy="3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845655" y="6511178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5298346" cy="34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ole tekstowe 13"/>
          <p:cNvSpPr txBox="1"/>
          <p:nvPr/>
        </p:nvSpPr>
        <p:spPr>
          <a:xfrm>
            <a:off x="4415924" y="6488444"/>
            <a:ext cx="4022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 smtClean="0">
                <a:solidFill>
                  <a:srgbClr val="003399"/>
                </a:solidFill>
              </a:rPr>
              <a:t>XIII Konferencja „Chemia, geochemia i ochrona środowisk morskiego”</a:t>
            </a:r>
          </a:p>
          <a:p>
            <a:pPr algn="ctr"/>
            <a:r>
              <a:rPr lang="pl-PL" sz="1000" b="1" dirty="0" smtClean="0">
                <a:solidFill>
                  <a:srgbClr val="003399"/>
                </a:solidFill>
              </a:rPr>
              <a:t> Sopot, 19.10.2018 r.</a:t>
            </a:r>
            <a:endParaRPr lang="pl-PL" sz="1000" b="1" dirty="0">
              <a:solidFill>
                <a:srgbClr val="003399"/>
              </a:solidFill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02535"/>
              </p:ext>
            </p:extLst>
          </p:nvPr>
        </p:nvGraphicFramePr>
        <p:xfrm>
          <a:off x="177275" y="1033851"/>
          <a:ext cx="8691133" cy="49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rkusz" r:id="rId6" imgW="11325157" imgH="6505665" progId="Excel.Sheet.12">
                  <p:embed/>
                </p:oleObj>
              </mc:Choice>
              <mc:Fallback>
                <p:oleObj name="Arkusz" r:id="rId6" imgW="11325157" imgH="65056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275" y="1033851"/>
                        <a:ext cx="8691133" cy="499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a 15"/>
          <p:cNvGrpSpPr/>
          <p:nvPr/>
        </p:nvGrpSpPr>
        <p:grpSpPr>
          <a:xfrm>
            <a:off x="4838462" y="4636978"/>
            <a:ext cx="2521343" cy="1480689"/>
            <a:chOff x="5364088" y="5301208"/>
            <a:chExt cx="2088232" cy="1080120"/>
          </a:xfrm>
        </p:grpSpPr>
        <p:sp>
          <p:nvSpPr>
            <p:cNvPr id="17" name="Objaśnienie ze strzałką w prawo 16"/>
            <p:cNvSpPr/>
            <p:nvPr/>
          </p:nvSpPr>
          <p:spPr>
            <a:xfrm>
              <a:off x="5364088" y="5301208"/>
              <a:ext cx="2088232" cy="1080120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5481717" y="5504322"/>
              <a:ext cx="1271109" cy="67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W obrocie do 06.2017, do stosowania do 03.06.2018 </a:t>
              </a:r>
              <a:endParaRPr lang="pl-PL" sz="1400" dirty="0"/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4911533" y="1562188"/>
            <a:ext cx="2448272" cy="1368152"/>
            <a:chOff x="4932040" y="1700808"/>
            <a:chExt cx="2448272" cy="1368152"/>
          </a:xfrm>
        </p:grpSpPr>
        <p:sp>
          <p:nvSpPr>
            <p:cNvPr id="21" name="Objaśnienie ze strzałką w prawo 20"/>
            <p:cNvSpPr/>
            <p:nvPr/>
          </p:nvSpPr>
          <p:spPr>
            <a:xfrm>
              <a:off x="4932040" y="1700808"/>
              <a:ext cx="2448272" cy="1368152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5076056" y="1916832"/>
              <a:ext cx="15841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W obrocie do 28.02.2015, do stosowania do 28.02.2016</a:t>
              </a:r>
              <a:endParaRPr lang="pl-P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52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kologia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064205_TF03098889.potx" id="{02510745-09FB-4D08-B72B-A460FFB1EE38}" vid="{0A16938A-FFA4-45AB-84E2-029D99237E97}"/>
    </a:ext>
  </a:extLst>
</a:theme>
</file>

<file path=ppt/theme/theme2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motywem natury zawierająca zdjęcia przedstawiające edukację ekologiczną</Template>
  <TotalTime>1931</TotalTime>
  <Words>2137</Words>
  <Application>Microsoft Office PowerPoint</Application>
  <PresentationFormat>Pokaz na ekranie (4:3)</PresentationFormat>
  <Paragraphs>344</Paragraphs>
  <Slides>21</Slides>
  <Notes>21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Ekologia 16:9</vt:lpstr>
      <vt:lpstr>Arkusz</vt:lpstr>
      <vt:lpstr>Modelowanie wpływu gospodarstw rolnych i struktur użytkowania terenu zlewni na przykładzie Gminy Puck na jakość wód lądowych i morskich zlokalizowanych w strefie przybrzeżnej Morza Bałtyckiego - Zintegrowany Serwis Informacyjno-Predykcyjny WaterPUCK</vt:lpstr>
      <vt:lpstr>Czym są pestycydy? </vt:lpstr>
      <vt:lpstr>Czym są pestycydy? </vt:lpstr>
      <vt:lpstr>Źródła zanieczyszczeń</vt:lpstr>
      <vt:lpstr>Pobieranie próbek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Analizy</vt:lpstr>
      <vt:lpstr>Prezentacja programu PowerPoint</vt:lpstr>
      <vt:lpstr>Prezentacja programu PowerPoint</vt:lpstr>
      <vt:lpstr>Wyniki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 Tworzona jest baza danych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Grażyna Pazikowska-Sapota</dc:creator>
  <cp:lastModifiedBy>Grażyna Pazikowska-Sapota</cp:lastModifiedBy>
  <cp:revision>113</cp:revision>
  <cp:lastPrinted>2018-10-15T09:48:23Z</cp:lastPrinted>
  <dcterms:created xsi:type="dcterms:W3CDTF">2018-09-24T17:45:11Z</dcterms:created>
  <dcterms:modified xsi:type="dcterms:W3CDTF">2018-12-03T06:39:45Z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